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430" r:id="rId2"/>
    <p:sldId id="431" r:id="rId3"/>
    <p:sldId id="400" r:id="rId4"/>
    <p:sldId id="443" r:id="rId5"/>
    <p:sldId id="351" r:id="rId6"/>
    <p:sldId id="1604" r:id="rId7"/>
    <p:sldId id="1594" r:id="rId8"/>
    <p:sldId id="1601" r:id="rId9"/>
    <p:sldId id="322" r:id="rId10"/>
    <p:sldId id="325" r:id="rId11"/>
    <p:sldId id="1597" r:id="rId12"/>
    <p:sldId id="1595" r:id="rId13"/>
    <p:sldId id="326" r:id="rId14"/>
    <p:sldId id="371" r:id="rId15"/>
    <p:sldId id="367" r:id="rId16"/>
    <p:sldId id="412" r:id="rId17"/>
    <p:sldId id="1598" r:id="rId18"/>
    <p:sldId id="1596" r:id="rId19"/>
    <p:sldId id="416" r:id="rId20"/>
    <p:sldId id="390" r:id="rId21"/>
    <p:sldId id="391" r:id="rId22"/>
    <p:sldId id="1602" r:id="rId23"/>
    <p:sldId id="419" r:id="rId24"/>
    <p:sldId id="373" r:id="rId25"/>
    <p:sldId id="393" r:id="rId26"/>
    <p:sldId id="417" r:id="rId27"/>
    <p:sldId id="1599" r:id="rId28"/>
    <p:sldId id="1593" r:id="rId29"/>
    <p:sldId id="374" r:id="rId30"/>
    <p:sldId id="404" r:id="rId31"/>
    <p:sldId id="338" r:id="rId32"/>
    <p:sldId id="339" r:id="rId33"/>
    <p:sldId id="1606" r:id="rId34"/>
    <p:sldId id="418" r:id="rId35"/>
    <p:sldId id="1600" r:id="rId36"/>
    <p:sldId id="884" r:id="rId37"/>
    <p:sldId id="892" r:id="rId38"/>
    <p:sldId id="618" r:id="rId39"/>
    <p:sldId id="621" r:id="rId40"/>
    <p:sldId id="883" r:id="rId41"/>
    <p:sldId id="345" r:id="rId42"/>
    <p:sldId id="623" r:id="rId43"/>
    <p:sldId id="839" r:id="rId44"/>
    <p:sldId id="448" r:id="rId45"/>
    <p:sldId id="1605" r:id="rId46"/>
    <p:sldId id="1603"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FA45E30-A641-48D2-929F-4253C866886C}">
          <p14:sldIdLst>
            <p14:sldId id="430"/>
          </p14:sldIdLst>
        </p14:section>
        <p14:section name="Section 1" id="{995BD6A6-4219-46C2-A60E-E64E377BE8DC}">
          <p14:sldIdLst>
            <p14:sldId id="431"/>
            <p14:sldId id="400"/>
            <p14:sldId id="443"/>
            <p14:sldId id="351"/>
            <p14:sldId id="1604"/>
          </p14:sldIdLst>
        </p14:section>
        <p14:section name="Section 2" id="{FB7CD6A4-D9FA-485D-86E2-234FA5AA6206}">
          <p14:sldIdLst>
            <p14:sldId id="1594"/>
            <p14:sldId id="1601"/>
            <p14:sldId id="322"/>
            <p14:sldId id="325"/>
            <p14:sldId id="1597"/>
          </p14:sldIdLst>
        </p14:section>
        <p14:section name="Section 3" id="{14025B54-7B45-4897-80EC-5F71DD5C9A10}">
          <p14:sldIdLst>
            <p14:sldId id="1595"/>
            <p14:sldId id="326"/>
            <p14:sldId id="371"/>
            <p14:sldId id="367"/>
            <p14:sldId id="412"/>
            <p14:sldId id="1598"/>
          </p14:sldIdLst>
        </p14:section>
        <p14:section name="Section 4" id="{A122450A-2CE1-4ACB-A095-2DAB229B9153}">
          <p14:sldIdLst>
            <p14:sldId id="1596"/>
            <p14:sldId id="416"/>
            <p14:sldId id="390"/>
            <p14:sldId id="391"/>
            <p14:sldId id="1602"/>
            <p14:sldId id="419"/>
            <p14:sldId id="373"/>
            <p14:sldId id="393"/>
            <p14:sldId id="417"/>
            <p14:sldId id="1599"/>
          </p14:sldIdLst>
        </p14:section>
        <p14:section name="Section 5" id="{A413490B-4DD8-4DCC-940F-533B02AC2053}">
          <p14:sldIdLst>
            <p14:sldId id="1593"/>
            <p14:sldId id="374"/>
            <p14:sldId id="404"/>
            <p14:sldId id="338"/>
            <p14:sldId id="339"/>
            <p14:sldId id="1606"/>
            <p14:sldId id="418"/>
            <p14:sldId id="1600"/>
          </p14:sldIdLst>
        </p14:section>
        <p14:section name="Lab" id="{46B5FE4F-2815-4084-9CA3-E2C2F29AA1BD}">
          <p14:sldIdLst>
            <p14:sldId id="884"/>
            <p14:sldId id="892"/>
            <p14:sldId id="618"/>
            <p14:sldId id="621"/>
          </p14:sldIdLst>
        </p14:section>
        <p14:section name="Module wrap-up" id="{5B92C4D5-1657-4939-8E10-34E20C42920D}">
          <p14:sldIdLst>
            <p14:sldId id="883"/>
            <p14:sldId id="345"/>
            <p14:sldId id="623"/>
            <p14:sldId id="839"/>
            <p14:sldId id="448"/>
          </p14:sldIdLst>
        </p14:section>
        <p14:section name="Module 3 Source Graphics" id="{4E998981-CE80-4A3F-BB83-AB55219D492C}">
          <p14:sldIdLst>
            <p14:sldId id="1605"/>
            <p14:sldId id="16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45"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harrette, Jen" initials="CJ" lastIdx="4" clrIdx="2">
    <p:extLst>
      <p:ext uri="{19B8F6BF-5375-455C-9EA6-DF929625EA0E}">
        <p15:presenceInfo xmlns:p15="http://schemas.microsoft.com/office/powerpoint/2012/main" userId="Charrette, Jen" providerId="None"/>
      </p:ext>
    </p:extLst>
  </p:cmAuthor>
  <p:cmAuthor id="4" name="Raymond, Patty" initials="RP" lastIdx="3" clrIdx="3">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9B29"/>
    <a:srgbClr val="DBDEDC"/>
    <a:srgbClr val="EB5D03"/>
    <a:srgbClr val="1D89C0"/>
    <a:srgbClr val="2D75E7"/>
    <a:srgbClr val="16966D"/>
    <a:srgbClr val="4E24A7"/>
    <a:srgbClr val="E817E4"/>
    <a:srgbClr val="FE54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6740" autoAdjust="0"/>
    <p:restoredTop sz="66029" autoAdjust="0"/>
  </p:normalViewPr>
  <p:slideViewPr>
    <p:cSldViewPr snapToGrid="0" snapToObjects="1" showGuides="1">
      <p:cViewPr varScale="1">
        <p:scale>
          <a:sx n="86" d="100"/>
          <a:sy n="86" d="100"/>
        </p:scale>
        <p:origin x="3518" y="67"/>
      </p:cViewPr>
      <p:guideLst>
        <p:guide orient="horz" pos="2160"/>
        <p:guide pos="3840"/>
      </p:guideLst>
    </p:cSldViewPr>
  </p:slideViewPr>
  <p:outlineViewPr>
    <p:cViewPr>
      <p:scale>
        <a:sx n="33" d="100"/>
        <a:sy n="33" d="100"/>
      </p:scale>
      <p:origin x="0" y="-12536"/>
    </p:cViewPr>
    <p:sldLst>
      <p:sld r:id="rId1" collapse="1"/>
      <p:sld r:id="rId2" collapse="1"/>
      <p:sld r:id="rId3" collapse="1"/>
    </p:sldLst>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69" d="100"/>
          <a:sy n="69" d="100"/>
        </p:scale>
        <p:origin x="159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slide" Target="slides/slide14.xml"/><Relationship Id="rId1"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11/19/2021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mazonS3/latest/userguide/Welcom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S3/latest/userguide/BucketRestriction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aws.amazon.com/general/latest/gr/rande.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ws.amazon.com/about-aws/global-infrastructur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AmazonS3/latest/userguide/UsingBucket.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aws.amazon.com/AmazonS3/latest/userguide/WebsiteHosting.html" TargetMode="External"/><Relationship Id="rId4" Type="http://schemas.openxmlformats.org/officeDocument/2006/relationships/hyperlink" Target="https://docs.aws.amazon.com/AmazonS3/latest/userguide/VirtualHosting.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mazonS3/latest/userguide/using-folders.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aws.amazon.com/AmazonS3/latest/userguide/using-prefixes.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AmazonS3/latest/userguide/UsingMetadata.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aws.amazon.com/AmazonS3/latest/userguide/add-object-metadata.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mazonS3/latest/API/API_PutObject.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aws.amazon.com/AmazonS3/latest/userguide/mpuoverview.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mazonS3/latest/API/API_GetObject.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AmazonS3/latest/API/API_SelectObjectContent.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s3/faq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docs.aws.amazon.com/AmazonS3/latest/userguide/object-lock.html" TargetMode="External"/><Relationship Id="rId4" Type="http://schemas.openxmlformats.org/officeDocument/2006/relationships/hyperlink" Target="https://docs.aws.amazon.com/AmazonS3/latest/userguide/Versioning.htm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ws.amazon.com/AmazonS3/latest/userguide/DeletingObjectVersions.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AmazonS3/latest/userguide/DeletingObjectVersion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mazonS3/latest/userguide/inter-network-traffic-privacy.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aws.amazon.com/AmazonS3/latest/userguide/serv-side-encryption.html" TargetMode="External"/><Relationship Id="rId4" Type="http://schemas.openxmlformats.org/officeDocument/2006/relationships/hyperlink" Target="https://docs.aws.amazon.com/AmazonS3/latest/userguide/UsingClientSideEncryption.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mazonS3/latest/userguide/access-control-overview.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AmazonS3/latest/userguide/acl_overview.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mazonS3/latest/userguide/access-policy-alternatives-guideline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mazonS3/latest/userguide/PresignedUrlUploadObject.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aws.amazon.com/AmazonS3/latest/userguide/cors.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aws.amazon.com/AmazonS3/latest/userguide/ManageCorsUsing.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mazonS3/latest/userguide/WebsiteHosting.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to Module 3: Developing Storage Solutions</a:t>
            </a:r>
            <a:r>
              <a:rPr lang="en-US"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The essential components</a:t>
            </a:r>
            <a:r>
              <a:rPr lang="en-US" baseline="0" dirty="0"/>
              <a:t> of Amazon S3 are </a:t>
            </a:r>
            <a:r>
              <a:rPr lang="en-US" dirty="0"/>
              <a:t>buckets, objects, and</a:t>
            </a:r>
            <a:r>
              <a:rPr lang="en-US" baseline="0" dirty="0"/>
              <a:t> keys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 </a:t>
            </a:r>
            <a:r>
              <a:rPr lang="en-US" b="0" i="0" dirty="0"/>
              <a:t>bucket</a:t>
            </a:r>
            <a:r>
              <a:rPr lang="en-US" i="0" dirty="0"/>
              <a:t> is a container for objects that are stored in Amazon S3. Buckets serve several purposes.</a:t>
            </a:r>
            <a:r>
              <a:rPr lang="en-US" i="0" baseline="0" dirty="0"/>
              <a:t> T</a:t>
            </a:r>
            <a:r>
              <a:rPr lang="en-US" i="0" dirty="0"/>
              <a:t>hey organize the Amazon S3 namespace at the highest level, and they identify the account responsible for storage and data transfer charges. They also play a role in access control, and they serve as the unit of aggregation for usage reporting.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a:t>
            </a:r>
            <a:r>
              <a:rPr lang="en-US" b="0" i="0" baseline="0" dirty="0"/>
              <a:t> o</a:t>
            </a:r>
            <a:r>
              <a:rPr lang="en-US" b="0" i="0" dirty="0"/>
              <a:t>bject is</a:t>
            </a:r>
            <a:r>
              <a:rPr lang="en-US" i="0" dirty="0"/>
              <a:t> the fundamental entity that is stored in Amazon S3. An object</a:t>
            </a:r>
            <a:r>
              <a:rPr lang="en-US" i="0" baseline="0" dirty="0"/>
              <a:t> can be any kind of file, such as text, video, photo, or another binary format</a:t>
            </a:r>
            <a:r>
              <a:rPr lang="en-US" i="0" dirty="0"/>
              <a:t>. Objects consist of object data and metadata. The metadata is a set of name-value pairs that describe the object.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An object </a:t>
            </a:r>
            <a:r>
              <a:rPr lang="en-US" b="0" i="0" dirty="0"/>
              <a:t>key</a:t>
            </a:r>
            <a:r>
              <a:rPr lang="en-US" i="0" dirty="0"/>
              <a:t> uniquely</a:t>
            </a:r>
            <a:r>
              <a:rPr lang="en-US" i="0" baseline="0" dirty="0"/>
              <a:t> identifies the</a:t>
            </a:r>
            <a:r>
              <a:rPr lang="en-US" i="0" dirty="0"/>
              <a:t> object in a bucket. Each object in a bucket has exactly one key.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Note that </a:t>
            </a:r>
            <a:r>
              <a:rPr lang="en-US" b="0" i="0" dirty="0"/>
              <a:t>each bucket is Regional. You can choose the AWS Region where Amazon S3 will store the buckets that you create. Objects stored in an AWS Region never leave the Region unless you explicitly transfer them to another Region. </a:t>
            </a:r>
            <a:r>
              <a:rPr lang="en-US" b="0" i="0" baseline="0" dirty="0"/>
              <a:t>The Region is indicated by the Region code. For </a:t>
            </a:r>
            <a:r>
              <a:rPr lang="en-US" baseline="0" dirty="0"/>
              <a:t>example, the Region code for a bucket that’s created in the US Oregon Region is</a:t>
            </a:r>
            <a:r>
              <a:rPr lang="en-US" baseline="0" dirty="0">
                <a:solidFill>
                  <a:srgbClr val="000000"/>
                </a:solidFill>
              </a:rPr>
              <a:t> </a:t>
            </a:r>
            <a:r>
              <a:rPr lang="en-US" b="0" i="1" baseline="0" dirty="0"/>
              <a:t>us-west-2</a:t>
            </a:r>
            <a:r>
              <a:rPr lang="en-US" b="0" i="0" baseline="0" dirty="0"/>
              <a:t>.</a:t>
            </a:r>
            <a:r>
              <a:rPr lang="en-US" baseline="0" dirty="0"/>
              <a:t> </a:t>
            </a:r>
          </a:p>
          <a:p>
            <a:pPr marL="0" indent="0">
              <a:buFont typeface="+mj-lt"/>
              <a:buNone/>
            </a:pPr>
            <a:endParaRPr lang="en-US" baseline="0" dirty="0"/>
          </a:p>
          <a:p>
            <a:r>
              <a:rPr lang="en-US" sz="1100" kern="1200" dirty="0">
                <a:solidFill>
                  <a:schemeClr val="tx1"/>
                </a:solidFill>
                <a:effectLst/>
                <a:latin typeface="+mn-lt"/>
                <a:ea typeface="+mn-ea"/>
                <a:cs typeface="+mn-cs"/>
              </a:rPr>
              <a:t>For additional information, see Amazon S3 Concepts at </a:t>
            </a:r>
            <a:r>
              <a:rPr lang="en-US" sz="1100" u="sng" kern="1200" dirty="0">
                <a:solidFill>
                  <a:schemeClr val="tx1"/>
                </a:solidFill>
                <a:effectLst/>
                <a:latin typeface="+mn-lt"/>
                <a:ea typeface="+mn-ea"/>
                <a:cs typeface="+mn-cs"/>
                <a:hlinkClick r:id="rId3"/>
              </a:rPr>
              <a:t>https://docs.aws.amazon.com/AmazonS3/latest/userguide/Welcome.html</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12111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Amazon S3 is an object storage service.</a:t>
            </a:r>
          </a:p>
          <a:p>
            <a:pPr marL="171450" indent="-171450">
              <a:buFont typeface="Arial" panose="020B0604020202020204" pitchFamily="34" charset="0"/>
              <a:buChar char="•"/>
            </a:pPr>
            <a:r>
              <a:rPr lang="en-US" dirty="0"/>
              <a:t>Some uses for Amazon S3 include content storage, backups, data lakes, DR, and static websites.</a:t>
            </a:r>
          </a:p>
          <a:p>
            <a:pPr marL="171450" indent="-171450">
              <a:buFont typeface="Arial" panose="020B0604020202020204" pitchFamily="34" charset="0"/>
              <a:buChar char="•"/>
            </a:pPr>
            <a:r>
              <a:rPr lang="en-US" dirty="0"/>
              <a:t>Objects in an S3 bucket can be referred to by their URL.</a:t>
            </a:r>
          </a:p>
          <a:p>
            <a:pPr marL="171450" indent="-171450">
              <a:buFont typeface="Arial" panose="020B0604020202020204" pitchFamily="34" charset="0"/>
              <a:buChar char="•"/>
            </a:pPr>
            <a:r>
              <a:rPr lang="en-US" dirty="0"/>
              <a:t>The key value identifies the object in the bucket.</a:t>
            </a:r>
          </a:p>
        </p:txBody>
      </p:sp>
    </p:spTree>
    <p:extLst>
      <p:ext uri="{BB962C8B-B14F-4D97-AF65-F5344CB8AC3E}">
        <p14:creationId xmlns:p14="http://schemas.microsoft.com/office/powerpoint/2010/main" val="44602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Section 3: Creating S3 buckets.</a:t>
            </a:r>
            <a:endParaRPr lang="en-US" dirty="0"/>
          </a:p>
        </p:txBody>
      </p:sp>
      <p:sp>
        <p:nvSpPr>
          <p:cNvPr id="5" name="Slide Image Placeholder 4">
            <a:extLst>
              <a:ext uri="{FF2B5EF4-FFF2-40B4-BE49-F238E27FC236}">
                <a16:creationId xmlns:a16="http://schemas.microsoft.com/office/drawing/2014/main" id="{D2620F8F-142E-4B39-94DA-CE19E26A9FAE}"/>
              </a:ext>
            </a:extLst>
          </p:cNvPr>
          <p:cNvSpPr>
            <a:spLocks noGrp="1" noRot="1" noChangeAspect="1"/>
          </p:cNvSpPr>
          <p:nvPr>
            <p:ph type="sldImg"/>
          </p:nvPr>
        </p:nvSpPr>
        <p:spPr/>
      </p:sp>
    </p:spTree>
    <p:extLst>
      <p:ext uri="{BB962C8B-B14F-4D97-AF65-F5344CB8AC3E}">
        <p14:creationId xmlns:p14="http://schemas.microsoft.com/office/powerpoint/2010/main" val="353817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95354"/>
            <a:ext cx="5486400" cy="3605645"/>
          </a:xfrm>
        </p:spPr>
        <p:txBody>
          <a:bodyPr/>
          <a:lstStyle/>
          <a:p>
            <a:r>
              <a:rPr lang="en-US" baseline="0" dirty="0"/>
              <a:t>When you create an S3 bucket, you specify a name for it. You must follow specific rules when you choose a bucket name:</a:t>
            </a:r>
          </a:p>
          <a:p>
            <a:pPr marL="171450" indent="-171450">
              <a:buFont typeface="Arial" panose="020B0604020202020204" pitchFamily="34" charset="0"/>
              <a:buChar char="•"/>
            </a:pPr>
            <a:r>
              <a:rPr lang="en-US" dirty="0"/>
              <a:t>An S3 bucket name must</a:t>
            </a:r>
            <a:r>
              <a:rPr lang="en-US" baseline="0" dirty="0"/>
              <a:t> be</a:t>
            </a:r>
            <a:r>
              <a:rPr lang="en-US" dirty="0"/>
              <a:t> </a:t>
            </a:r>
            <a:r>
              <a:rPr lang="en-US" i="1" dirty="0"/>
              <a:t>globally unique</a:t>
            </a:r>
            <a:r>
              <a:rPr lang="en-US" dirty="0"/>
              <a:t>, and the namespace is shared by all AWS accounts. After bucket creation, the name of that bucket can’t be used by another AWS account in any AWS Region until the bucket is deleted. </a:t>
            </a:r>
            <a:r>
              <a:rPr lang="en-US" baseline="0" dirty="0"/>
              <a:t>To </a:t>
            </a:r>
            <a:r>
              <a:rPr lang="en-US" baseline="0" dirty="0">
                <a:solidFill>
                  <a:srgbClr val="000000"/>
                </a:solidFill>
              </a:rPr>
              <a:t>ensure</a:t>
            </a:r>
            <a:r>
              <a:rPr lang="en-US" baseline="0" dirty="0"/>
              <a:t> </a:t>
            </a:r>
            <a:r>
              <a:rPr lang="en-US" baseline="0" dirty="0">
                <a:solidFill>
                  <a:srgbClr val="000000"/>
                </a:solidFill>
              </a:rPr>
              <a:t>uniqueness</a:t>
            </a:r>
            <a:r>
              <a:rPr lang="en-US" baseline="0" dirty="0"/>
              <a:t>, you could add the current date, the application name, or a randomly generated number to the bucket name.</a:t>
            </a:r>
          </a:p>
          <a:p>
            <a:pPr marL="171450" indent="-171450">
              <a:buFont typeface="Arial" panose="020B0604020202020204" pitchFamily="34" charset="0"/>
              <a:buChar char="•"/>
            </a:pPr>
            <a:r>
              <a:rPr lang="en-US" baseline="0" dirty="0"/>
              <a:t>Additionally, bucket names – </a:t>
            </a:r>
          </a:p>
          <a:p>
            <a:pPr marL="628650" lvl="1" indent="-171450">
              <a:buFont typeface="Arial" panose="020B0604020202020204" pitchFamily="34" charset="0"/>
              <a:buChar char="•"/>
            </a:pPr>
            <a:r>
              <a:rPr lang="en-US" baseline="0" dirty="0"/>
              <a:t>Must be at least 3 characters and no more than 63 characters.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contain lowercase letters, numbers, and hyphens (-).</a:t>
            </a:r>
            <a:endParaRPr lang="en-US" baseline="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Must not contain uppercase characters or underscores (_).</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After you create an S3 bucket, you can't change the bucket name, so be careful when choosing the name.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100" kern="1200" dirty="0">
                <a:solidFill>
                  <a:schemeClr val="tx1"/>
                </a:solidFill>
                <a:effectLst/>
                <a:latin typeface="+mn-lt"/>
                <a:ea typeface="+mn-ea"/>
                <a:cs typeface="+mn-cs"/>
              </a:rPr>
              <a:t>For more information, including rules for naming buckets, see Bucket Restrictions and Limitations at </a:t>
            </a:r>
            <a:r>
              <a:rPr lang="en-US" sz="1100" u="sng" kern="1200" dirty="0">
                <a:solidFill>
                  <a:schemeClr val="tx1"/>
                </a:solidFill>
                <a:effectLst/>
                <a:latin typeface="+mn-lt"/>
                <a:ea typeface="+mn-ea"/>
                <a:cs typeface="+mn-cs"/>
                <a:hlinkClick r:id="rId3"/>
              </a:rPr>
              <a:t>https://docs.aws.amazon.com/AmazonS3/latest/userguide/BucketRestrictions.html</a:t>
            </a:r>
            <a:r>
              <a:rPr lang="en-US" sz="1100" kern="1200" dirty="0">
                <a:solidFill>
                  <a:schemeClr val="tx1"/>
                </a:solidFill>
                <a:effectLst/>
                <a:latin typeface="+mn-lt"/>
                <a:ea typeface="+mn-ea"/>
                <a:cs typeface="+mn-cs"/>
              </a:rPr>
              <a:t>.</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7886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create S3 creates buckets, you must specify the Region. When you choose a Region, you should consider latency, cost, or regulatory requirements that could affect the data in the bucket.</a:t>
            </a:r>
          </a:p>
          <a:p>
            <a:endParaRPr lang="en-US" baseline="0" dirty="0"/>
          </a:p>
          <a:p>
            <a:r>
              <a:rPr lang="en-US" baseline="0" dirty="0"/>
              <a:t>After you create a bucket, you cannot change its Region.</a:t>
            </a:r>
          </a:p>
          <a:p>
            <a:endParaRPr lang="en-US" baseline="0" dirty="0"/>
          </a:p>
          <a:p>
            <a:r>
              <a:rPr lang="en-US" dirty="0"/>
              <a:t>When you programmatically connect to to an AWS service, you connect to a URL that is the service endpoint. </a:t>
            </a:r>
            <a:r>
              <a:rPr lang="en-US" sz="1100" kern="1200" dirty="0">
                <a:solidFill>
                  <a:schemeClr val="tx1"/>
                </a:solidFill>
                <a:effectLst/>
                <a:latin typeface="+mn-lt"/>
                <a:ea typeface="+mn-ea"/>
                <a:cs typeface="+mn-cs"/>
              </a:rPr>
              <a:t>For information about Amazon S3 Regional endpoints, see AWS Service Endpoints at </a:t>
            </a:r>
            <a:r>
              <a:rPr lang="en-US" sz="1100" u="sng" kern="1200" dirty="0">
                <a:solidFill>
                  <a:schemeClr val="tx1"/>
                </a:solidFill>
                <a:effectLst/>
                <a:latin typeface="+mn-lt"/>
                <a:ea typeface="+mn-ea"/>
                <a:cs typeface="+mn-cs"/>
                <a:hlinkClick r:id="rId3"/>
              </a:rPr>
              <a:t>https://docs.aws.amazon.com/general/latest/gr/rande.html</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see a map of the current AWS global infrastructure, see Global Infrastructure at </a:t>
            </a:r>
            <a:r>
              <a:rPr lang="en-US" sz="1100" u="sng" kern="1200" dirty="0">
                <a:solidFill>
                  <a:schemeClr val="tx1"/>
                </a:solidFill>
                <a:effectLst/>
                <a:latin typeface="+mn-lt"/>
                <a:ea typeface="+mn-ea"/>
                <a:cs typeface="+mn-cs"/>
                <a:hlinkClick r:id="rId4"/>
              </a:rPr>
              <a:t>https://aws.amazon.com/about-aws/global-infrastructure/</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98615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1143000"/>
            <a:ext cx="5486400" cy="3086100"/>
          </a:xfrm>
        </p:spPr>
      </p:sp>
      <p:sp>
        <p:nvSpPr>
          <p:cNvPr id="3" name="Notes Placeholder 2"/>
          <p:cNvSpPr>
            <a:spLocks noGrp="1"/>
          </p:cNvSpPr>
          <p:nvPr>
            <p:ph type="body" idx="1"/>
          </p:nvPr>
        </p:nvSpPr>
        <p:spPr/>
        <p:txBody>
          <a:bodyPr/>
          <a:lstStyle/>
          <a:p>
            <a:r>
              <a:rPr lang="en-US" dirty="0"/>
              <a:t>You can access your bucket by using the Amazon S3 console, or you can access it programmatically. You can access objects with virtual-host-style URLs.</a:t>
            </a:r>
            <a:endParaRPr lang="en-US" baseline="0" dirty="0"/>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t>
            </a:r>
            <a:r>
              <a:rPr lang="en-US" i="0" dirty="0"/>
              <a:t>a virtual-host-style URL</a:t>
            </a:r>
            <a:r>
              <a:rPr lang="en-US" dirty="0"/>
              <a:t>, the bucket name is part of the domain name in the URL.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virtual-host-style URL is useful if you use your S3 bucket to host a static website. </a:t>
            </a:r>
            <a:r>
              <a:rPr lang="en-US" dirty="0"/>
              <a:t>To host a static website, you configure an S3 bucket for website hosting and then upload your website content to the bucket. This bucket must have public read access. </a:t>
            </a:r>
            <a:endParaRPr lang="en-US" baseline="0" dirty="0"/>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r>
              <a:rPr lang="en-US" sz="1100" kern="1200" dirty="0">
                <a:solidFill>
                  <a:schemeClr val="tx1"/>
                </a:solidFill>
                <a:effectLst/>
                <a:latin typeface="+mn-lt"/>
                <a:ea typeface="+mn-ea"/>
                <a:cs typeface="+mn-cs"/>
              </a:rPr>
              <a:t>For more information, see the following resources: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Working with Amazon S3 Buckets at </a:t>
            </a:r>
            <a:r>
              <a:rPr lang="en-US" sz="1100" u="sng" kern="1200" dirty="0">
                <a:solidFill>
                  <a:schemeClr val="tx1"/>
                </a:solidFill>
                <a:effectLst/>
                <a:latin typeface="+mn-lt"/>
                <a:ea typeface="+mn-ea"/>
                <a:cs typeface="+mn-cs"/>
                <a:hlinkClick r:id="rId3"/>
              </a:rPr>
              <a:t>https://docs.aws.amazon.com/AmazonS3/latest/userguide/UsingBucket.html</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Virtual Hosting of Buckets at </a:t>
            </a:r>
            <a:r>
              <a:rPr lang="en-US" sz="1100" u="sng" kern="1200" dirty="0">
                <a:solidFill>
                  <a:schemeClr val="tx1"/>
                </a:solidFill>
                <a:effectLst/>
                <a:latin typeface="+mn-lt"/>
                <a:ea typeface="+mn-ea"/>
                <a:cs typeface="+mn-cs"/>
                <a:hlinkClick r:id="rId4"/>
              </a:rPr>
              <a:t>https://docs.aws.amazon.com/AmazonS3/latest/userguide/VirtualHosting.html</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Hosting a Static Website Using Amazon S3 at </a:t>
            </a:r>
            <a:r>
              <a:rPr lang="en-US" sz="1100" u="sng" kern="1200" dirty="0">
                <a:solidFill>
                  <a:schemeClr val="tx1"/>
                </a:solidFill>
                <a:effectLst/>
                <a:latin typeface="+mn-lt"/>
                <a:ea typeface="+mn-ea"/>
                <a:cs typeface="+mn-cs"/>
                <a:hlinkClick r:id="rId5"/>
              </a:rPr>
              <a:t>https://docs.aws.amazon.com/AmazonS3/latest/userguide/WebsiteHosting.html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2833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Amazon S3, buckets and objects are the primary resources, where objects are stored in buckets. For organizational simplicity, Amazon S3 supports the folder concept to group objects. Amazon S3 uses a shared name prefix for objects (that is, objects that have names that begin with a common string). When you create a folder, the Amazon S3 console creates an object with the name followed by a slash (/). The Amazon S3 console then displays that object as a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an Amazon S3 bucket is queried, a prefix will limit results to only those objects that begin with that prefix. In the example, the bucket contains objects with student English and math scores for the year 2021. </a:t>
            </a:r>
            <a:r>
              <a:rPr lang="en-US" i="0" baseline="0" dirty="0"/>
              <a:t>To GET all the math-score object keys for 2021, specify the prefix </a:t>
            </a:r>
            <a:r>
              <a:rPr lang="en-US" baseline="0" dirty="0">
                <a:latin typeface="Courier New" panose="02070309020205020404" pitchFamily="49" charset="0"/>
                <a:cs typeface="Courier New" panose="02070309020205020404" pitchFamily="49" charset="0"/>
              </a:rPr>
              <a:t>2021/DOC-EXAMPLE-BUCKET/math</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sz="1100" kern="1200" dirty="0">
                <a:solidFill>
                  <a:schemeClr val="tx1"/>
                </a:solidFill>
                <a:effectLst/>
                <a:latin typeface="+mn-lt"/>
                <a:ea typeface="+mn-ea"/>
                <a:cs typeface="+mn-cs"/>
              </a:rPr>
              <a:t>For more information, see the following resources: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Organizing Objects in the Amazon S3 Console Using Folders at </a:t>
            </a:r>
            <a:r>
              <a:rPr lang="en-US" sz="1100" u="sng" kern="1200" dirty="0">
                <a:solidFill>
                  <a:schemeClr val="tx1"/>
                </a:solidFill>
                <a:effectLst/>
                <a:latin typeface="+mn-lt"/>
                <a:ea typeface="+mn-ea"/>
                <a:cs typeface="+mn-cs"/>
                <a:hlinkClick r:id="rId3"/>
              </a:rPr>
              <a:t>https://docs.aws.amazon.com/AmazonS3/latest/userguide/using-folders.html</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Organizing Objects Using Prefixes at </a:t>
            </a:r>
            <a:r>
              <a:rPr lang="en-US" sz="1100" u="sng" kern="1200" dirty="0">
                <a:solidFill>
                  <a:schemeClr val="tx1"/>
                </a:solidFill>
                <a:effectLst/>
                <a:latin typeface="+mn-lt"/>
                <a:ea typeface="+mn-ea"/>
                <a:cs typeface="+mn-cs"/>
                <a:hlinkClick r:id="rId4"/>
              </a:rPr>
              <a:t>https://docs.aws.amazon.com/AmazonS3/latest/userguide/using-prefixes.html</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75736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Amazon S3 bucket names are globally unique.</a:t>
            </a:r>
          </a:p>
          <a:p>
            <a:pPr marL="171450" indent="-171450">
              <a:buFont typeface="Arial" panose="020B0604020202020204" pitchFamily="34" charset="0"/>
              <a:buChar char="•"/>
            </a:pPr>
            <a:r>
              <a:rPr lang="en-US" dirty="0"/>
              <a:t>Buckets are located in Regions, which affects performance and is subject to regulatory requirements.</a:t>
            </a:r>
          </a:p>
          <a:p>
            <a:pPr marL="171450" indent="-171450">
              <a:buFont typeface="Arial" panose="020B0604020202020204" pitchFamily="34" charset="0"/>
              <a:buChar char="•"/>
            </a:pPr>
            <a:r>
              <a:rPr lang="en-US" dirty="0"/>
              <a:t>Objects in buckets are referenced through virtual-host-style URLs.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Prefixes imply a folder structure in an S3 bucket.</a:t>
            </a:r>
          </a:p>
        </p:txBody>
      </p:sp>
    </p:spTree>
    <p:extLst>
      <p:ext uri="{BB962C8B-B14F-4D97-AF65-F5344CB8AC3E}">
        <p14:creationId xmlns:p14="http://schemas.microsoft.com/office/powerpoint/2010/main" val="68361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4: Working with S3 objects.</a:t>
            </a:r>
          </a:p>
        </p:txBody>
      </p:sp>
      <p:sp>
        <p:nvSpPr>
          <p:cNvPr id="5" name="Slide Image Placeholder 4">
            <a:extLst>
              <a:ext uri="{FF2B5EF4-FFF2-40B4-BE49-F238E27FC236}">
                <a16:creationId xmlns:a16="http://schemas.microsoft.com/office/drawing/2014/main" id="{E3D9D3FA-6E1B-4262-B709-4FD07895FB5D}"/>
              </a:ext>
            </a:extLst>
          </p:cNvPr>
          <p:cNvSpPr>
            <a:spLocks noGrp="1" noRot="1" noChangeAspect="1"/>
          </p:cNvSpPr>
          <p:nvPr>
            <p:ph type="sldImg"/>
          </p:nvPr>
        </p:nvSpPr>
        <p:spPr/>
      </p:sp>
    </p:spTree>
    <p:extLst>
      <p:ext uri="{BB962C8B-B14F-4D97-AF65-F5344CB8AC3E}">
        <p14:creationId xmlns:p14="http://schemas.microsoft.com/office/powerpoint/2010/main" val="85258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Objects consist of </a:t>
            </a:r>
            <a:r>
              <a:rPr lang="en-US" i="1" dirty="0"/>
              <a:t>object data </a:t>
            </a:r>
            <a:r>
              <a:rPr lang="en-US" dirty="0"/>
              <a:t>and </a:t>
            </a:r>
            <a:r>
              <a:rPr lang="en-US" i="1" dirty="0"/>
              <a:t>metadata</a:t>
            </a:r>
            <a:r>
              <a:rPr lang="en-US" dirty="0"/>
              <a:t>. Object metadata is a set of key-value pairs that provide additional information about the object.</a:t>
            </a:r>
            <a:r>
              <a:rPr lang="en-US" b="1" baseline="0" dirty="0"/>
              <a:t> </a:t>
            </a:r>
            <a:r>
              <a:rPr lang="en-US" dirty="0"/>
              <a:t>There are</a:t>
            </a:r>
            <a:r>
              <a:rPr lang="en-US" baseline="0" dirty="0"/>
              <a:t> two kinds of object metadata: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baseline="0" dirty="0"/>
              <a:t>System-defined metadata</a:t>
            </a:r>
            <a:r>
              <a:rPr lang="en-US" b="0" i="0" baseline="0" dirty="0"/>
              <a:t> – </a:t>
            </a:r>
            <a:r>
              <a:rPr lang="en-US" dirty="0"/>
              <a:t>For each object that’s stored in a bucket, Amazon S3 maintains a set of </a:t>
            </a:r>
            <a:r>
              <a:rPr lang="en-US" b="0" dirty="0"/>
              <a:t>system metadata</a:t>
            </a:r>
            <a:r>
              <a:rPr lang="en-US" dirty="0"/>
              <a:t>. Amazon S3 processes this system metadata as needed. </a:t>
            </a:r>
            <a:r>
              <a:rPr lang="en-US" i="0" baseline="0" dirty="0"/>
              <a:t>System-defined metadata </a:t>
            </a:r>
            <a:r>
              <a:rPr lang="en-US" baseline="0" dirty="0"/>
              <a:t>includes information such as object-creation date, object size, and object version. Amazon S3 controls certain types of system-defined metadata, such as object-creation date, size, and version. You can update some types of system-defined metadata, such as storage configuration and server-side encryption.</a:t>
            </a:r>
            <a:endParaRPr lang="en-US" b="0" i="0" kern="1200" baseline="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kern="1200" baseline="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baseline="0" dirty="0"/>
              <a:t>User-defined metadata</a:t>
            </a:r>
            <a:r>
              <a:rPr lang="en-US" b="0" i="0" baseline="0" dirty="0"/>
              <a:t> – </a:t>
            </a:r>
            <a:r>
              <a:rPr lang="en-US" dirty="0"/>
              <a:t>You can assign user-defined metadata to an object during an upload or after it has been uploaded. Like system-defined metadata, user-defined metadata is stored with the object. However, Amazon S3 does not process user-defined metadata. User-defined metadata must begin with the </a:t>
            </a:r>
            <a:r>
              <a:rPr lang="en-US" i="1" dirty="0"/>
              <a:t>x-</a:t>
            </a:r>
            <a:r>
              <a:rPr lang="en-US" i="1" dirty="0" err="1"/>
              <a:t>amz</a:t>
            </a:r>
            <a:r>
              <a:rPr lang="en-US" i="1" dirty="0"/>
              <a:t>-meta- </a:t>
            </a:r>
            <a:r>
              <a:rPr lang="en-US" i="0" dirty="0"/>
              <a:t>prefix</a:t>
            </a:r>
            <a:r>
              <a:rPr lang="en-US" dirty="0"/>
              <a:t>. For example, to create a user-defined metadata value </a:t>
            </a:r>
            <a:r>
              <a:rPr lang="en-US" i="1" dirty="0"/>
              <a:t>alt-name</a:t>
            </a:r>
            <a:r>
              <a:rPr lang="en-US" dirty="0"/>
              <a:t>, the metadata key would be </a:t>
            </a:r>
            <a:r>
              <a:rPr lang="en-US" i="1" dirty="0"/>
              <a:t>x-</a:t>
            </a:r>
            <a:r>
              <a:rPr lang="en-US" i="1" dirty="0" err="1"/>
              <a:t>amz</a:t>
            </a:r>
            <a:r>
              <a:rPr lang="en-US" i="1" dirty="0"/>
              <a:t>-meta-alt-name.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kern="1200" dirty="0">
                <a:solidFill>
                  <a:schemeClr val="tx1"/>
                </a:solidFill>
                <a:effectLst/>
                <a:latin typeface="+mn-lt"/>
                <a:ea typeface="+mn-ea"/>
                <a:cs typeface="+mn-cs"/>
              </a:rPr>
              <a:t>For more information about object metadata, see the following resources: </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Object Metadata at </a:t>
            </a:r>
            <a:r>
              <a:rPr lang="en-US" u="sng" kern="1200" dirty="0">
                <a:solidFill>
                  <a:schemeClr val="tx1"/>
                </a:solidFill>
                <a:effectLst/>
                <a:latin typeface="+mn-lt"/>
                <a:ea typeface="+mn-ea"/>
                <a:cs typeface="+mn-cs"/>
                <a:hlinkClick r:id="rId3"/>
              </a:rPr>
              <a:t>https://docs.aws.amazon.com/AmazonS3/latest/userguide/UsingMetadata.html</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Editing Object Metadata at </a:t>
            </a:r>
            <a:r>
              <a:rPr lang="en-US" u="sng" kern="1200" dirty="0">
                <a:solidFill>
                  <a:schemeClr val="tx1"/>
                </a:solidFill>
                <a:effectLst/>
                <a:latin typeface="+mn-lt"/>
                <a:ea typeface="+mn-ea"/>
                <a:cs typeface="+mn-cs"/>
                <a:hlinkClick r:id="rId4"/>
              </a:rPr>
              <a:t>https://docs.aws.amazon.com/AmazonS3/latest/userguide/add-object-metadata.html</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9261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1: Introduction.</a:t>
            </a:r>
          </a:p>
        </p:txBody>
      </p:sp>
      <p:sp>
        <p:nvSpPr>
          <p:cNvPr id="5" name="Slide Image Placeholder 4">
            <a:extLst>
              <a:ext uri="{FF2B5EF4-FFF2-40B4-BE49-F238E27FC236}">
                <a16:creationId xmlns:a16="http://schemas.microsoft.com/office/drawing/2014/main" id="{DD54F518-1D49-4129-8096-0DA8C2F36167}"/>
              </a:ext>
            </a:extLst>
          </p:cNvPr>
          <p:cNvSpPr>
            <a:spLocks noGrp="1" noRot="1" noChangeAspect="1"/>
          </p:cNvSpPr>
          <p:nvPr>
            <p:ph type="sldImg"/>
          </p:nvPr>
        </p:nvSpPr>
        <p:spPr/>
      </p:sp>
    </p:spTree>
    <p:extLst>
      <p:ext uri="{BB962C8B-B14F-4D97-AF65-F5344CB8AC3E}">
        <p14:creationId xmlns:p14="http://schemas.microsoft.com/office/powerpoint/2010/main" val="1890654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449342"/>
          </a:xfrm>
        </p:spPr>
        <p:txBody>
          <a:bodyPr/>
          <a:lstStyle/>
          <a:p>
            <a:r>
              <a:rPr lang="en-US" dirty="0"/>
              <a:t>With the PUT object operation, you add an object to an S3 bucket. You must have write permissions to add an object to a bucket. Amazon S3 always writes the entire object. You cannot do partial updates to an object. </a:t>
            </a:r>
          </a:p>
          <a:p>
            <a:endParaRPr lang="en-US" dirty="0"/>
          </a:p>
          <a:p>
            <a:r>
              <a:rPr lang="en-US" dirty="0"/>
              <a:t>There are two types of uploads available for the PUT operation:</a:t>
            </a:r>
          </a:p>
          <a:p>
            <a:pPr marL="171450" indent="-171450">
              <a:buFont typeface="Arial" panose="020B0604020202020204" pitchFamily="34" charset="0"/>
              <a:buChar char="•"/>
            </a:pPr>
            <a:r>
              <a:rPr lang="en-US" i="1" dirty="0"/>
              <a:t>Single upload for objects up to 5 GB </a:t>
            </a:r>
            <a:r>
              <a:rPr lang="en-US" dirty="0"/>
              <a:t>– You can upload or copy objects of up to 5 GB in a single PUT operation. </a:t>
            </a:r>
          </a:p>
          <a:p>
            <a:pPr marL="171450" indent="-171450">
              <a:buFont typeface="Arial" panose="020B0604020202020204" pitchFamily="34" charset="0"/>
              <a:buChar char="•"/>
            </a:pPr>
            <a:r>
              <a:rPr lang="en-US" i="1" dirty="0"/>
              <a:t>Multipart upload for objects up to 5 TB </a:t>
            </a:r>
            <a:r>
              <a:rPr lang="en-US" dirty="0"/>
              <a:t>– For larger objects of up to 5 TB, you should use the multipart upload. You can use multipart upload to upload a single object as a set of parts. Each part is a contiguous portion of the object's data. You can upload these object parts independently and in any order. If transmission of any part fails, you can resume that upload without affecting the other parts. After all parts of your object are uploaded, Amazon S3 assembles these parts and creates the object. </a:t>
            </a:r>
          </a:p>
          <a:p>
            <a:endParaRPr lang="en-US" dirty="0"/>
          </a:p>
          <a:p>
            <a:r>
              <a:rPr lang="en-US" dirty="0"/>
              <a:t>As a general recommendation, when an object’s size reaches 100 MB, you should consider using multipart uploads. </a:t>
            </a:r>
          </a:p>
          <a:p>
            <a:endParaRPr lang="en-US" dirty="0"/>
          </a:p>
          <a:p>
            <a:r>
              <a:rPr lang="en-US" dirty="0"/>
              <a:t>For more information, see the following resources:</a:t>
            </a:r>
          </a:p>
          <a:p>
            <a:pPr marL="171450" lvl="0" indent="-171450">
              <a:buFont typeface="Arial" panose="020B0604020202020204" pitchFamily="34" charset="0"/>
              <a:buChar char="•"/>
            </a:pPr>
            <a:r>
              <a:rPr lang="en-US" dirty="0" err="1"/>
              <a:t>PutObject</a:t>
            </a:r>
            <a:r>
              <a:rPr lang="en-US" dirty="0"/>
              <a:t> operation at </a:t>
            </a:r>
            <a:r>
              <a:rPr lang="en-US" dirty="0">
                <a:hlinkClick r:id="rId3"/>
              </a:rPr>
              <a:t>https://docs.aws.amazon.com/AmazonS3/latest/API/API_PutObject.html</a:t>
            </a:r>
            <a:endParaRPr lang="en-US" dirty="0"/>
          </a:p>
          <a:p>
            <a:pPr marL="171450" lvl="0" indent="-171450">
              <a:buFont typeface="Arial" panose="020B0604020202020204" pitchFamily="34" charset="0"/>
              <a:buChar char="•"/>
            </a:pPr>
            <a:r>
              <a:rPr lang="en-US" dirty="0"/>
              <a:t>Multipart Upload Overview at </a:t>
            </a:r>
            <a:r>
              <a:rPr lang="en-US" dirty="0">
                <a:hlinkClick r:id="rId4"/>
              </a:rPr>
              <a:t>https://docs.aws.amazon.com/AmazonS3/latest/userguide/mpuoverview.html</a:t>
            </a:r>
            <a:endParaRPr lang="en-US" dirty="0"/>
          </a:p>
        </p:txBody>
      </p:sp>
      <p:sp>
        <p:nvSpPr>
          <p:cNvPr id="5" name="Slide Image Placeholder 4">
            <a:extLst>
              <a:ext uri="{FF2B5EF4-FFF2-40B4-BE49-F238E27FC236}">
                <a16:creationId xmlns:a16="http://schemas.microsoft.com/office/drawing/2014/main" id="{BD2041D3-209B-4C1B-AC2B-D516684D7912}"/>
              </a:ext>
            </a:extLst>
          </p:cNvPr>
          <p:cNvSpPr>
            <a:spLocks noGrp="1" noRot="1" noChangeAspect="1"/>
          </p:cNvSpPr>
          <p:nvPr>
            <p:ph type="sldImg"/>
          </p:nvPr>
        </p:nvSpPr>
        <p:spPr/>
      </p:sp>
    </p:spTree>
    <p:extLst>
      <p:ext uri="{BB962C8B-B14F-4D97-AF65-F5344CB8AC3E}">
        <p14:creationId xmlns:p14="http://schemas.microsoft.com/office/powerpoint/2010/main" val="61290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code demonstrates the PUT operation. In order of each line:</a:t>
            </a:r>
          </a:p>
          <a:p>
            <a:endParaRPr lang="en-US" dirty="0"/>
          </a:p>
          <a:p>
            <a:pPr marL="171450" indent="-171450">
              <a:buFont typeface="Arial" panose="020B0604020202020204" pitchFamily="34" charset="0"/>
              <a:buChar char="•"/>
            </a:pPr>
            <a:r>
              <a:rPr lang="en-US" dirty="0"/>
              <a:t>The code begins by importing the AWS SDK for Python (Boto3) library.</a:t>
            </a:r>
          </a:p>
          <a:p>
            <a:pPr marL="171450" indent="-171450">
              <a:buFont typeface="Arial" panose="020B0604020202020204" pitchFamily="34" charset="0"/>
              <a:buChar char="•"/>
            </a:pPr>
            <a:r>
              <a:rPr lang="en-US" dirty="0"/>
              <a:t>The variable S3AP is set with the call to boto3.client, which is the client service API. The service (s3) and Region (us-east-1) are specified.</a:t>
            </a:r>
          </a:p>
          <a:p>
            <a:pPr marL="171450" indent="-171450">
              <a:buFont typeface="Arial" panose="020B0604020202020204" pitchFamily="34" charset="0"/>
              <a:buChar char="•"/>
            </a:pPr>
            <a:r>
              <a:rPr lang="en-US" dirty="0"/>
              <a:t>The variable </a:t>
            </a:r>
            <a:r>
              <a:rPr lang="en-US" dirty="0" err="1"/>
              <a:t>bucket_name</a:t>
            </a:r>
            <a:r>
              <a:rPr lang="en-US" dirty="0"/>
              <a:t> is set for the bucket name.</a:t>
            </a:r>
          </a:p>
          <a:p>
            <a:pPr marL="171450" indent="-171450">
              <a:buFont typeface="Arial" panose="020B0604020202020204" pitchFamily="34" charset="0"/>
              <a:buChar char="•"/>
            </a:pPr>
            <a:r>
              <a:rPr lang="en-US" dirty="0"/>
              <a:t>The filename value is set to the file that will be uploaded.</a:t>
            </a:r>
          </a:p>
          <a:p>
            <a:pPr marL="171450" indent="-171450">
              <a:buFont typeface="Arial" panose="020B0604020202020204" pitchFamily="34" charset="0"/>
              <a:buChar char="•"/>
            </a:pPr>
            <a:r>
              <a:rPr lang="en-US" dirty="0"/>
              <a:t>The upload file operation is called, with arguments for the file name, bucket name, the file, and content type. </a:t>
            </a:r>
            <a:r>
              <a:rPr lang="en-US" dirty="0" err="1"/>
              <a:t>CacheControl</a:t>
            </a:r>
            <a:r>
              <a:rPr lang="en-US" dirty="0"/>
              <a:t> sets how long a client web browser will cache the file. Setting the value to zero (such as in the example) means that web browsers will not cache the object. This setting can be very useful for objects that change regularly.</a:t>
            </a:r>
          </a:p>
        </p:txBody>
      </p:sp>
      <p:sp>
        <p:nvSpPr>
          <p:cNvPr id="5" name="Slide Image Placeholder 4">
            <a:extLst>
              <a:ext uri="{FF2B5EF4-FFF2-40B4-BE49-F238E27FC236}">
                <a16:creationId xmlns:a16="http://schemas.microsoft.com/office/drawing/2014/main" id="{5C355F21-BD6C-4C75-AE72-E340E8B468C8}"/>
              </a:ext>
            </a:extLst>
          </p:cNvPr>
          <p:cNvSpPr>
            <a:spLocks noGrp="1" noRot="1" noChangeAspect="1"/>
          </p:cNvSpPr>
          <p:nvPr>
            <p:ph type="sldImg"/>
          </p:nvPr>
        </p:nvSpPr>
        <p:spPr/>
      </p:sp>
    </p:spTree>
    <p:extLst>
      <p:ext uri="{BB962C8B-B14F-4D97-AF65-F5344CB8AC3E}">
        <p14:creationId xmlns:p14="http://schemas.microsoft.com/office/powerpoint/2010/main" val="344121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use t</a:t>
            </a:r>
            <a:r>
              <a:rPr lang="en-US" i="0" dirty="0"/>
              <a:t>he </a:t>
            </a:r>
            <a:r>
              <a:rPr lang="en-US" b="0" i="0" dirty="0"/>
              <a:t>GET object operation </a:t>
            </a:r>
            <a:r>
              <a:rPr lang="en-US" i="0" dirty="0"/>
              <a:t>to </a:t>
            </a:r>
            <a:r>
              <a:rPr lang="en-US" dirty="0"/>
              <a:t>retrieve objects from Amazon S3. Using GET requires read access to the bucket. You can retrieve a</a:t>
            </a:r>
            <a:r>
              <a:rPr lang="en-US" baseline="0" dirty="0"/>
              <a:t> complete object in a single GET request. You can also retrieve an object in parts by specifying a range of bytes. This feature is useful in scenarios where </a:t>
            </a:r>
            <a:r>
              <a:rPr lang="en-US" baseline="0" dirty="0">
                <a:solidFill>
                  <a:srgbClr val="000000"/>
                </a:solidFill>
              </a:rPr>
              <a:t>network connectivity</a:t>
            </a:r>
            <a:r>
              <a:rPr lang="en-US" baseline="0" dirty="0"/>
              <a:t> is low or if your </a:t>
            </a:r>
            <a:r>
              <a:rPr lang="en-US" baseline="0" dirty="0">
                <a:solidFill>
                  <a:srgbClr val="000000"/>
                </a:solidFill>
              </a:rPr>
              <a:t>application</a:t>
            </a:r>
            <a:r>
              <a:rPr lang="en-US" baseline="0" dirty="0"/>
              <a:t> can only process subsets of object data.</a:t>
            </a:r>
          </a:p>
          <a:p>
            <a:endParaRPr lang="en-US" baseline="0" dirty="0"/>
          </a:p>
          <a:p>
            <a:r>
              <a:rPr lang="en-US" kern="1200" dirty="0">
                <a:solidFill>
                  <a:schemeClr val="tx1"/>
                </a:solidFill>
                <a:effectLst/>
                <a:latin typeface="+mn-lt"/>
                <a:ea typeface="+mn-ea"/>
                <a:cs typeface="+mn-cs"/>
              </a:rPr>
              <a:t>For more information about the GET Object operation, see </a:t>
            </a:r>
            <a:r>
              <a:rPr lang="en-US" kern="1200" dirty="0" err="1">
                <a:solidFill>
                  <a:schemeClr val="tx1"/>
                </a:solidFill>
                <a:effectLst/>
                <a:latin typeface="+mn-lt"/>
                <a:ea typeface="+mn-ea"/>
                <a:cs typeface="+mn-cs"/>
              </a:rPr>
              <a:t>GetObject</a:t>
            </a:r>
            <a:r>
              <a:rPr lang="en-US" kern="1200" dirty="0">
                <a:solidFill>
                  <a:schemeClr val="tx1"/>
                </a:solidFill>
                <a:effectLst/>
                <a:latin typeface="+mn-lt"/>
                <a:ea typeface="+mn-ea"/>
                <a:cs typeface="+mn-cs"/>
              </a:rPr>
              <a:t> in the </a:t>
            </a:r>
            <a:r>
              <a:rPr lang="en-US" i="1" kern="1200" dirty="0">
                <a:solidFill>
                  <a:schemeClr val="tx1"/>
                </a:solidFill>
                <a:effectLst/>
                <a:latin typeface="+mn-lt"/>
                <a:ea typeface="+mn-ea"/>
                <a:cs typeface="+mn-cs"/>
              </a:rPr>
              <a:t>Amazon S3 API Reference</a:t>
            </a:r>
            <a:r>
              <a:rPr lang="en-US" kern="1200" dirty="0">
                <a:solidFill>
                  <a:schemeClr val="tx1"/>
                </a:solidFill>
                <a:effectLst/>
                <a:latin typeface="+mn-lt"/>
                <a:ea typeface="+mn-ea"/>
                <a:cs typeface="+mn-cs"/>
              </a:rPr>
              <a:t> at </a:t>
            </a:r>
            <a:r>
              <a:rPr lang="en-US" u="sng" kern="1200" dirty="0">
                <a:solidFill>
                  <a:schemeClr val="tx1"/>
                </a:solidFill>
                <a:effectLst/>
                <a:latin typeface="+mn-lt"/>
                <a:ea typeface="+mn-ea"/>
                <a:cs typeface="+mn-cs"/>
                <a:hlinkClick r:id="rId3"/>
              </a:rPr>
              <a:t>https://docs.aws.amazon.com/AmazonS3/latest/API/API_GetObject.html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9816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You can use the</a:t>
            </a:r>
            <a:r>
              <a:rPr lang="en-US" baseline="0" dirty="0">
                <a:solidFill>
                  <a:srgbClr val="000000"/>
                </a:solidFill>
              </a:rPr>
              <a:t> </a:t>
            </a:r>
            <a:r>
              <a:rPr lang="en-US" b="0" baseline="0" dirty="0">
                <a:solidFill>
                  <a:srgbClr val="000000"/>
                </a:solidFill>
              </a:rPr>
              <a:t>SELECT operation </a:t>
            </a:r>
            <a:r>
              <a:rPr lang="en-US" dirty="0"/>
              <a:t>to query Amazon S3 objects based on structured query language (SQL). You send a SQL expression and a data serialization format for</a:t>
            </a:r>
            <a:r>
              <a:rPr lang="en-US" baseline="0" dirty="0"/>
              <a:t> the S3 object, such as JavaScript Object Notation</a:t>
            </a:r>
            <a:r>
              <a:rPr lang="en-US" dirty="0"/>
              <a:t> (JSON), comma-separated</a:t>
            </a:r>
            <a:r>
              <a:rPr lang="en-US" baseline="0" dirty="0"/>
              <a:t> values (</a:t>
            </a:r>
            <a:r>
              <a:rPr lang="en-US" dirty="0"/>
              <a:t>CSV), or Apache Parquet. Amazon S3 uses this format to parse object data into records, and it returns records that match the specified SQL expression.</a:t>
            </a:r>
            <a:r>
              <a:rPr lang="en-US" baseline="0" dirty="0"/>
              <a:t> </a:t>
            </a:r>
            <a:r>
              <a:rPr lang="en-US" dirty="0"/>
              <a:t>You must have </a:t>
            </a:r>
            <a:r>
              <a:rPr lang="en-US" dirty="0">
                <a:latin typeface="Courier New" panose="02070309020205020404" pitchFamily="49" charset="0"/>
                <a:cs typeface="Courier New" panose="02070309020205020404" pitchFamily="49" charset="0"/>
              </a:rPr>
              <a:t>s3:GetObject </a:t>
            </a:r>
            <a:r>
              <a:rPr lang="en-US" dirty="0"/>
              <a:t>permissions for this operation. </a:t>
            </a:r>
            <a:endParaRPr lang="en-US" baseline="0" dirty="0"/>
          </a:p>
          <a:p>
            <a:endParaRPr lang="en-US" b="0" kern="1200" dirty="0">
              <a:solidFill>
                <a:schemeClr val="tx1"/>
              </a:solidFill>
              <a:effectLst/>
              <a:latin typeface="+mn-lt"/>
              <a:ea typeface="+mn-ea"/>
              <a:cs typeface="+mn-cs"/>
            </a:endParaRPr>
          </a:p>
          <a:p>
            <a:r>
              <a:rPr lang="en-US" b="0" kern="1200" dirty="0">
                <a:solidFill>
                  <a:schemeClr val="tx1"/>
                </a:solidFill>
                <a:effectLst/>
                <a:latin typeface="+mn-lt"/>
                <a:ea typeface="+mn-ea"/>
                <a:cs typeface="+mn-cs"/>
              </a:rPr>
              <a:t>For</a:t>
            </a:r>
            <a:r>
              <a:rPr lang="en-US" b="0" kern="1200" baseline="0" dirty="0">
                <a:solidFill>
                  <a:schemeClr val="tx1"/>
                </a:solidFill>
                <a:effectLst/>
                <a:latin typeface="+mn-lt"/>
                <a:ea typeface="+mn-ea"/>
                <a:cs typeface="+mn-cs"/>
              </a:rPr>
              <a:t> example, you can use the select request to retrieve all records from an S3 object by using:</a:t>
            </a:r>
            <a:br>
              <a:rPr lang="en-US" b="0" kern="1200" baseline="0" dirty="0">
                <a:solidFill>
                  <a:schemeClr val="tx1"/>
                </a:solidFill>
                <a:effectLst/>
                <a:latin typeface="+mn-lt"/>
                <a:ea typeface="+mn-ea"/>
                <a:cs typeface="+mn-cs"/>
              </a:rPr>
            </a:br>
            <a:r>
              <a:rPr lang="en-US" b="0" kern="1200" baseline="0" dirty="0">
                <a:solidFill>
                  <a:schemeClr val="tx1"/>
                </a:solidFill>
                <a:effectLst/>
                <a:latin typeface="Lucida Console" panose="020B0609040504020204" pitchFamily="49" charset="0"/>
                <a:cs typeface="Courier New" panose="02070309020205020404" pitchFamily="49" charset="0"/>
              </a:rPr>
              <a:t>Select * from S3Object</a:t>
            </a:r>
          </a:p>
          <a:p>
            <a:endParaRPr lang="en-US" b="0" kern="1200" baseline="0" dirty="0">
              <a:solidFill>
                <a:schemeClr val="tx1"/>
              </a:solidFill>
              <a:effectLst/>
              <a:latin typeface="Courier New" panose="02070309020205020404" pitchFamily="49" charset="0"/>
              <a:ea typeface="+mn-ea"/>
              <a:cs typeface="Courier New" panose="02070309020205020404" pitchFamily="49" charset="0"/>
            </a:endParaRPr>
          </a:p>
          <a:p>
            <a:r>
              <a:rPr lang="en-US" b="0" kern="1200" baseline="0" dirty="0">
                <a:solidFill>
                  <a:schemeClr val="tx1"/>
                </a:solidFill>
                <a:effectLst/>
                <a:ea typeface="+mn-ea"/>
                <a:cs typeface="Courier New" panose="02070309020205020404" pitchFamily="49" charset="0"/>
              </a:rPr>
              <a:t>You could also</a:t>
            </a:r>
            <a:r>
              <a:rPr lang="en-US" b="0" kern="1200" baseline="0" dirty="0">
                <a:solidFill>
                  <a:schemeClr val="tx1"/>
                </a:solidFill>
                <a:effectLst/>
                <a:ea typeface="+mn-ea"/>
                <a:cs typeface="+mn-cs"/>
              </a:rPr>
              <a:t> specify required columns from the query by specifying the column name</a:t>
            </a:r>
            <a:r>
              <a:rPr lang="en-US" b="0" kern="1200" baseline="0" dirty="0">
                <a:solidFill>
                  <a:schemeClr val="tx1"/>
                </a:solidFill>
                <a:effectLst/>
                <a:latin typeface="+mn-lt"/>
                <a:ea typeface="+mn-ea"/>
                <a:cs typeface="+mn-cs"/>
              </a:rPr>
              <a:t>:</a:t>
            </a:r>
            <a:br>
              <a:rPr lang="en-US" b="0" kern="1200" baseline="0" dirty="0">
                <a:solidFill>
                  <a:schemeClr val="tx1"/>
                </a:solidFill>
                <a:effectLst/>
                <a:latin typeface="+mn-lt"/>
                <a:ea typeface="+mn-ea"/>
                <a:cs typeface="+mn-cs"/>
              </a:rPr>
            </a:br>
            <a:r>
              <a:rPr lang="en-US" b="0" kern="1200" dirty="0">
                <a:solidFill>
                  <a:schemeClr val="tx1"/>
                </a:solidFill>
                <a:effectLst/>
                <a:latin typeface="Lucida Console" panose="020B0609040504020204" pitchFamily="49" charset="0"/>
                <a:cs typeface="Courier New" panose="02070309020205020404" pitchFamily="49" charset="0"/>
              </a:rPr>
              <a:t>SELECT s.Id, s.FirstName, s.SSN FROM S3Object s</a:t>
            </a:r>
          </a:p>
          <a:p>
            <a:endParaRPr lang="en-US" b="0" kern="1200" dirty="0">
              <a:solidFill>
                <a:schemeClr val="tx1"/>
              </a:solidFill>
              <a:effectLst/>
              <a:latin typeface="+mn-lt"/>
              <a:ea typeface="+mn-ea"/>
              <a:cs typeface="+mn-cs"/>
            </a:endParaRPr>
          </a:p>
          <a:p>
            <a:r>
              <a:rPr lang="en-US" b="0" kern="1200" dirty="0">
                <a:solidFill>
                  <a:srgbClr val="000000"/>
                </a:solidFill>
                <a:effectLst/>
                <a:latin typeface="+mn-lt"/>
                <a:ea typeface="+mn-ea"/>
                <a:cs typeface="+mn-cs"/>
              </a:rPr>
              <a:t>Because your</a:t>
            </a:r>
            <a:r>
              <a:rPr lang="en-US" b="0" kern="1200" dirty="0">
                <a:solidFill>
                  <a:schemeClr val="tx1"/>
                </a:solidFill>
                <a:effectLst/>
                <a:latin typeface="+mn-lt"/>
                <a:ea typeface="+mn-ea"/>
                <a:cs typeface="+mn-cs"/>
              </a:rPr>
              <a:t> </a:t>
            </a:r>
            <a:r>
              <a:rPr lang="en-US" b="0" kern="1200" dirty="0">
                <a:solidFill>
                  <a:srgbClr val="000000"/>
                </a:solidFill>
                <a:effectLst/>
                <a:latin typeface="+mn-lt"/>
                <a:ea typeface="+mn-ea"/>
                <a:cs typeface="+mn-cs"/>
              </a:rPr>
              <a:t>applications</a:t>
            </a:r>
            <a:r>
              <a:rPr lang="en-US" b="0" kern="1200" dirty="0">
                <a:solidFill>
                  <a:schemeClr val="tx1"/>
                </a:solidFill>
                <a:effectLst/>
                <a:latin typeface="+mn-lt"/>
                <a:ea typeface="+mn-ea"/>
                <a:cs typeface="+mn-cs"/>
              </a:rPr>
              <a:t> do not need to use compute resources to scan and filter </a:t>
            </a:r>
            <a:r>
              <a:rPr lang="en-US" b="0" kern="1200" dirty="0">
                <a:solidFill>
                  <a:srgbClr val="000000"/>
                </a:solidFill>
                <a:effectLst/>
                <a:latin typeface="+mn-lt"/>
                <a:ea typeface="+mn-ea"/>
                <a:cs typeface="+mn-cs"/>
              </a:rPr>
              <a:t>the data from an object, you can potentially increase query performance by up to 400</a:t>
            </a:r>
            <a:r>
              <a:rPr lang="en-US" b="0" kern="1200" baseline="0" dirty="0">
                <a:solidFill>
                  <a:srgbClr val="000000"/>
                </a:solidFill>
                <a:effectLst/>
                <a:latin typeface="+mn-lt"/>
                <a:ea typeface="+mn-ea"/>
                <a:cs typeface="+mn-cs"/>
              </a:rPr>
              <a:t> percent</a:t>
            </a:r>
            <a:r>
              <a:rPr lang="en-US" b="0" kern="1200" dirty="0">
                <a:solidFill>
                  <a:srgbClr val="000000"/>
                </a:solidFill>
                <a:effectLst/>
                <a:latin typeface="+mn-lt"/>
                <a:ea typeface="+mn-ea"/>
                <a:cs typeface="+mn-cs"/>
              </a:rPr>
              <a:t> and reduce query costs by as much as 80</a:t>
            </a:r>
            <a:r>
              <a:rPr lang="en-US" b="0" kern="1200" baseline="0" dirty="0">
                <a:solidFill>
                  <a:srgbClr val="000000"/>
                </a:solidFill>
                <a:effectLst/>
                <a:latin typeface="+mn-lt"/>
                <a:ea typeface="+mn-ea"/>
                <a:cs typeface="+mn-cs"/>
              </a:rPr>
              <a:t> percent</a:t>
            </a:r>
            <a:r>
              <a:rPr lang="en-US" b="0" kern="1200" dirty="0">
                <a:solidFill>
                  <a:schemeClr val="tx1"/>
                </a:solidFill>
                <a:effectLst/>
                <a:latin typeface="+mn-lt"/>
                <a:ea typeface="+mn-ea"/>
                <a:cs typeface="+mn-cs"/>
              </a:rPr>
              <a:t>. </a:t>
            </a:r>
          </a:p>
          <a:p>
            <a:endParaRPr lang="en-US" dirty="0"/>
          </a:p>
          <a:p>
            <a:r>
              <a:rPr lang="en-US" kern="1200" dirty="0">
                <a:solidFill>
                  <a:schemeClr val="tx1"/>
                </a:solidFill>
                <a:effectLst/>
                <a:latin typeface="+mn-lt"/>
                <a:ea typeface="+mn-ea"/>
                <a:cs typeface="+mn-cs"/>
              </a:rPr>
              <a:t>For more information, see </a:t>
            </a:r>
            <a:r>
              <a:rPr lang="en-US" kern="1200" dirty="0" err="1">
                <a:solidFill>
                  <a:schemeClr val="tx1"/>
                </a:solidFill>
                <a:effectLst/>
                <a:latin typeface="+mn-lt"/>
                <a:ea typeface="+mn-ea"/>
                <a:cs typeface="+mn-cs"/>
              </a:rPr>
              <a:t>SelectObjectContent</a:t>
            </a:r>
            <a:r>
              <a:rPr lang="en-US" kern="1200" dirty="0">
                <a:solidFill>
                  <a:schemeClr val="tx1"/>
                </a:solidFill>
                <a:effectLst/>
                <a:latin typeface="+mn-lt"/>
                <a:ea typeface="+mn-ea"/>
                <a:cs typeface="+mn-cs"/>
              </a:rPr>
              <a:t> in the </a:t>
            </a:r>
            <a:r>
              <a:rPr lang="en-US" i="1" kern="1200" dirty="0">
                <a:solidFill>
                  <a:schemeClr val="tx1"/>
                </a:solidFill>
                <a:effectLst/>
                <a:latin typeface="+mn-lt"/>
                <a:ea typeface="+mn-ea"/>
                <a:cs typeface="+mn-cs"/>
              </a:rPr>
              <a:t>Amazon S3 API Reference</a:t>
            </a:r>
            <a:r>
              <a:rPr lang="en-US" kern="1200" dirty="0">
                <a:solidFill>
                  <a:schemeClr val="tx1"/>
                </a:solidFill>
                <a:effectLst/>
                <a:latin typeface="+mn-lt"/>
                <a:ea typeface="+mn-ea"/>
                <a:cs typeface="+mn-cs"/>
              </a:rPr>
              <a:t> at </a:t>
            </a:r>
            <a:r>
              <a:rPr lang="en-US" u="sng" kern="1200" dirty="0">
                <a:solidFill>
                  <a:schemeClr val="tx1"/>
                </a:solidFill>
                <a:effectLst/>
                <a:latin typeface="+mn-lt"/>
                <a:ea typeface="+mn-ea"/>
                <a:cs typeface="+mn-cs"/>
                <a:hlinkClick r:id="rId3"/>
              </a:rPr>
              <a:t>https://docs.aws.amazon.com/AmazonS3/latest/API/API_SelectObjectContent.html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619211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98053"/>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Versioning is another feature of Amazon S3 that you can</a:t>
            </a:r>
            <a:r>
              <a:rPr lang="en-US" baseline="0" dirty="0"/>
              <a:t> use to protect your data. Versioning is a way to keep multiple variants of an object in the same bucket. T</a:t>
            </a:r>
            <a:r>
              <a:rPr lang="en-US" dirty="0"/>
              <a:t>wo objects in a bucket</a:t>
            </a:r>
            <a:r>
              <a:rPr lang="en-US" baseline="0" dirty="0"/>
              <a:t> can have the same key but different version IDs. For example, an image file named </a:t>
            </a:r>
            <a:r>
              <a:rPr lang="en-US" i="1" baseline="0" dirty="0"/>
              <a:t>photo.gif </a:t>
            </a:r>
            <a:r>
              <a:rPr lang="en-US" baseline="0" dirty="0"/>
              <a:t>can have two versions: </a:t>
            </a:r>
            <a:r>
              <a:rPr lang="en-US" dirty="0"/>
              <a:t>photo.gif (version 111111) and photo.gif (version 121212).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use versioning to preserve, retrieve, and restore each version of every object that’s stored in your S3 bucket. With versioning, you can recover from unintended user actions (suc</a:t>
            </a:r>
            <a:r>
              <a:rPr lang="en-US" baseline="0" dirty="0"/>
              <a:t>h as overwrites and deletions)</a:t>
            </a:r>
            <a:r>
              <a:rPr lang="en-US" dirty="0"/>
              <a:t> and application failures. You can also use versioning to archive objects so that you have access to previous versions.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i="0" kern="1200" baseline="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By</a:t>
            </a:r>
            <a:r>
              <a:rPr lang="en-US" b="0" i="0" kern="1200" baseline="0" dirty="0">
                <a:solidFill>
                  <a:schemeClr val="tx1"/>
                </a:solidFill>
                <a:effectLst/>
              </a:rPr>
              <a:t> default, versioning is disabled in S3 buckets. After you enable versioning, you can only suspend it (you cannot disable it). Standard Amazon S3 rates apply for each version of an object that’s stored or requested. </a:t>
            </a:r>
            <a:r>
              <a:rPr lang="en-US" kern="1200" dirty="0">
                <a:solidFill>
                  <a:schemeClr val="tx1"/>
                </a:solidFill>
                <a:effectLst/>
                <a:latin typeface="+mn-lt"/>
                <a:ea typeface="+mn-ea"/>
                <a:cs typeface="+mn-cs"/>
              </a:rPr>
              <a:t>For more information, see </a:t>
            </a:r>
            <a:r>
              <a:rPr lang="en-US" i="1" kern="1200" dirty="0">
                <a:solidFill>
                  <a:schemeClr val="tx1"/>
                </a:solidFill>
                <a:effectLst/>
                <a:latin typeface="+mn-lt"/>
                <a:ea typeface="+mn-ea"/>
                <a:cs typeface="+mn-cs"/>
              </a:rPr>
              <a:t>How am I charged for using Versioning</a:t>
            </a:r>
            <a:r>
              <a:rPr lang="en-US" kern="1200" dirty="0">
                <a:solidFill>
                  <a:schemeClr val="tx1"/>
                </a:solidFill>
                <a:effectLst/>
                <a:latin typeface="+mn-lt"/>
                <a:ea typeface="+mn-ea"/>
                <a:cs typeface="+mn-cs"/>
              </a:rPr>
              <a:t> in the </a:t>
            </a:r>
            <a:r>
              <a:rPr lang="en-US" u="sng" kern="1200" dirty="0">
                <a:solidFill>
                  <a:schemeClr val="tx1"/>
                </a:solidFill>
                <a:effectLst/>
                <a:latin typeface="+mn-lt"/>
                <a:ea typeface="+mn-ea"/>
                <a:cs typeface="+mn-cs"/>
                <a:hlinkClick r:id="rId3"/>
              </a:rPr>
              <a:t>Amazon S3 FAQs</a:t>
            </a:r>
            <a:r>
              <a:rPr lang="en-US" kern="1200" dirty="0">
                <a:solidFill>
                  <a:schemeClr val="tx1"/>
                </a:solidFill>
                <a:effectLst/>
                <a:latin typeface="+mn-lt"/>
                <a:ea typeface="+mn-ea"/>
                <a:cs typeface="+mn-cs"/>
              </a:rPr>
              <a:t> at </a:t>
            </a:r>
            <a:r>
              <a:rPr lang="en-US" u="sng" kern="1200" dirty="0">
                <a:solidFill>
                  <a:schemeClr val="tx1"/>
                </a:solidFill>
                <a:effectLst/>
                <a:latin typeface="+mn-lt"/>
                <a:ea typeface="+mn-ea"/>
                <a:cs typeface="+mn-cs"/>
                <a:hlinkClick r:id="rId3"/>
              </a:rPr>
              <a:t>https://aws.amazon.com/s3/faqs/</a:t>
            </a:r>
            <a:r>
              <a:rPr lang="en-US" kern="1200" dirty="0">
                <a:solidFill>
                  <a:schemeClr val="tx1"/>
                </a:solidFill>
                <a:effectLst/>
                <a:latin typeface="+mn-lt"/>
                <a:ea typeface="+mn-ea"/>
                <a:cs typeface="+mn-cs"/>
              </a:rPr>
              <a:t>.</a:t>
            </a:r>
            <a:endParaRPr lang="en-US" kern="1200" dirty="0">
              <a:solidFill>
                <a:schemeClr val="tx1"/>
              </a:solidFill>
              <a:effectLst/>
              <a:ea typeface="+mn-ea"/>
              <a:cs typeface="+mn-cs"/>
            </a:endParaRPr>
          </a:p>
          <a:p>
            <a:pPr marL="0" indent="0">
              <a:buFont typeface="Arial" panose="020B0604020202020204" pitchFamily="34" charset="0"/>
              <a:buNone/>
            </a:pPr>
            <a:endParaRPr lang="en-US" b="0" i="0" kern="1200" baseline="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Amazon S3 </a:t>
            </a:r>
            <a:r>
              <a:rPr lang="en-US" baseline="0" dirty="0">
                <a:solidFill>
                  <a:srgbClr val="000000"/>
                </a:solidFill>
              </a:rPr>
              <a:t>Object</a:t>
            </a:r>
            <a:r>
              <a:rPr lang="en-US" baseline="0" dirty="0"/>
              <a:t> Lock is another option that you can use to prevent </a:t>
            </a:r>
            <a:r>
              <a:rPr lang="en-US" b="0" i="0" u="none" strike="noStrike" kern="1200" baseline="0" dirty="0">
                <a:solidFill>
                  <a:schemeClr val="tx1"/>
                </a:solidFill>
                <a:ea typeface="+mn-ea"/>
                <a:cs typeface="+mn-cs"/>
              </a:rPr>
              <a:t>data from being changed, overwritten</a:t>
            </a:r>
            <a:r>
              <a:rPr lang="en-US" b="0" i="0" strike="noStrike" kern="1200" baseline="0" dirty="0">
                <a:solidFill>
                  <a:srgbClr val="000000"/>
                </a:solidFill>
                <a:ea typeface="+mn-ea"/>
                <a:cs typeface="+mn-cs"/>
              </a:rPr>
              <a:t>, or</a:t>
            </a:r>
            <a:r>
              <a:rPr lang="en-US" b="0" i="0" u="none" strike="noStrike" kern="1200" baseline="0" dirty="0">
                <a:solidFill>
                  <a:schemeClr val="tx1"/>
                </a:solidFill>
                <a:ea typeface="+mn-ea"/>
                <a:cs typeface="+mn-cs"/>
              </a:rPr>
              <a:t> deleted.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kern="1200" dirty="0">
                <a:solidFill>
                  <a:schemeClr val="tx1"/>
                </a:solidFill>
                <a:effectLst/>
                <a:latin typeface="+mn-lt"/>
                <a:ea typeface="+mn-ea"/>
                <a:cs typeface="+mn-cs"/>
              </a:rPr>
              <a:t>For more information, see the following resources: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Using Versioning at </a:t>
            </a:r>
            <a:r>
              <a:rPr lang="en-US" u="sng" kern="1200" dirty="0">
                <a:solidFill>
                  <a:schemeClr val="tx1"/>
                </a:solidFill>
                <a:effectLst/>
                <a:latin typeface="+mn-lt"/>
                <a:ea typeface="+mn-ea"/>
                <a:cs typeface="+mn-cs"/>
                <a:hlinkClick r:id="rId4"/>
              </a:rPr>
              <a:t>https://docs.aws.amazon.com/AmazonS3/latest/userguide/Versioning.html</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Locking Objects Using S3 Object Lock at </a:t>
            </a:r>
            <a:r>
              <a:rPr lang="en-US" u="sng" kern="1200" dirty="0">
                <a:solidFill>
                  <a:schemeClr val="tx1"/>
                </a:solidFill>
                <a:effectLst/>
                <a:latin typeface="+mn-lt"/>
                <a:ea typeface="+mn-ea"/>
                <a:cs typeface="+mn-cs"/>
                <a:hlinkClick r:id="rId5"/>
              </a:rPr>
              <a:t>https://docs.aws.amazon.com/AmazonS3/latest/userguide/object-lock.html</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53308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With the </a:t>
            </a:r>
            <a:r>
              <a:rPr lang="en-US" b="0" i="0" baseline="0" dirty="0"/>
              <a:t>DELETE object </a:t>
            </a:r>
            <a:r>
              <a:rPr lang="en-US" i="0" baseline="0" dirty="0"/>
              <a:t>operation, you can delete </a:t>
            </a:r>
            <a:r>
              <a:rPr lang="en-US" baseline="0" dirty="0"/>
              <a:t>a single object or multiple objects. You permanently delete an object by specifying the key of the object that you want to delete.</a:t>
            </a:r>
          </a:p>
          <a:p>
            <a:pPr marL="0" indent="0">
              <a:buFont typeface="Arial" panose="020B0604020202020204" pitchFamily="34" charset="0"/>
              <a:buNone/>
            </a:pPr>
            <a:endParaRPr lang="en-US" baseline="0" dirty="0"/>
          </a:p>
          <a:p>
            <a:r>
              <a:rPr lang="en-US" kern="1200" dirty="0">
                <a:solidFill>
                  <a:schemeClr val="tx1"/>
                </a:solidFill>
                <a:effectLst/>
                <a:latin typeface="+mn-lt"/>
                <a:ea typeface="+mn-ea"/>
                <a:cs typeface="+mn-cs"/>
              </a:rPr>
              <a:t>For more information, see Deleting Object Versions at </a:t>
            </a:r>
            <a:r>
              <a:rPr lang="en-US" u="sng" kern="1200" dirty="0">
                <a:solidFill>
                  <a:schemeClr val="tx1"/>
                </a:solidFill>
                <a:effectLst/>
                <a:latin typeface="+mn-lt"/>
                <a:ea typeface="+mn-ea"/>
                <a:cs typeface="+mn-cs"/>
                <a:hlinkClick r:id="rId3"/>
              </a:rPr>
              <a:t>https://docs.aws.amazon.com/AmazonS3/latest/userguide/DeletingObjectVersions.html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61106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a bucket that has versioning, you can permanently delete an object by invoking a DELETE request with a key and version ID. You must delete each individual version to remove an object completely. If you specify only a delete key, Amazon S3 adds a delete marker that becomes the current version of the object. Objects that have a delete marker will return a 404: Not Found error message when it receives a request to retrieve the object.</a:t>
            </a:r>
          </a:p>
          <a:p>
            <a:endParaRPr lang="en-US" dirty="0"/>
          </a:p>
          <a:p>
            <a:r>
              <a:rPr lang="en-US" dirty="0"/>
              <a:t>For more information, see Deleting Object Versions at </a:t>
            </a:r>
            <a:r>
              <a:rPr lang="en-US" dirty="0">
                <a:hlinkClick r:id="rId3"/>
              </a:rPr>
              <a:t>https://docs.aws.amazon.com/AmazonS3/latest/userguide/DeletingObjectVersions.html</a:t>
            </a:r>
            <a:r>
              <a:rPr lang="en-US" dirty="0"/>
              <a:t>.</a:t>
            </a:r>
          </a:p>
        </p:txBody>
      </p:sp>
      <p:sp>
        <p:nvSpPr>
          <p:cNvPr id="5" name="Slide Image Placeholder 4">
            <a:extLst>
              <a:ext uri="{FF2B5EF4-FFF2-40B4-BE49-F238E27FC236}">
                <a16:creationId xmlns:a16="http://schemas.microsoft.com/office/drawing/2014/main" id="{FAEE926E-FE07-43DB-BC35-F6AB1BA02B58}"/>
              </a:ext>
            </a:extLst>
          </p:cNvPr>
          <p:cNvSpPr>
            <a:spLocks noGrp="1" noRot="1" noChangeAspect="1"/>
          </p:cNvSpPr>
          <p:nvPr>
            <p:ph type="sldImg"/>
          </p:nvPr>
        </p:nvSpPr>
        <p:spPr/>
      </p:sp>
    </p:spTree>
    <p:extLst>
      <p:ext uri="{BB962C8B-B14F-4D97-AF65-F5344CB8AC3E}">
        <p14:creationId xmlns:p14="http://schemas.microsoft.com/office/powerpoint/2010/main" val="1721541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Objects in an Amazon S3 bucket have system defined and can be configured with user-defined metadata.</a:t>
            </a:r>
          </a:p>
          <a:p>
            <a:pPr marL="171450" indent="-171450">
              <a:buFont typeface="Arial" panose="020B0604020202020204" pitchFamily="34" charset="0"/>
              <a:buChar char="•"/>
            </a:pPr>
            <a:r>
              <a:rPr lang="en-US" dirty="0"/>
              <a:t>The PUT operation writes objects to a bucket, a GET operation reads objects from a bucket, and DELETE removes objects from a bucket.</a:t>
            </a:r>
          </a:p>
          <a:p>
            <a:pPr marL="171450" indent="-171450">
              <a:buFont typeface="Arial" panose="020B0604020202020204" pitchFamily="34" charset="0"/>
              <a:buChar char="•"/>
            </a:pPr>
            <a:r>
              <a:rPr lang="en-US" dirty="0"/>
              <a:t>S3 Select is a powerful tool to query data in place.</a:t>
            </a:r>
          </a:p>
          <a:p>
            <a:pPr marL="171450" indent="-171450">
              <a:buFont typeface="Arial" panose="020B0604020202020204" pitchFamily="34" charset="0"/>
              <a:buChar char="•"/>
            </a:pPr>
            <a:r>
              <a:rPr lang="en-US" dirty="0"/>
              <a:t>Versioning enables S3 buckets to protect objects.</a:t>
            </a:r>
          </a:p>
        </p:txBody>
      </p:sp>
    </p:spTree>
    <p:extLst>
      <p:ext uri="{BB962C8B-B14F-4D97-AF65-F5344CB8AC3E}">
        <p14:creationId xmlns:p14="http://schemas.microsoft.com/office/powerpoint/2010/main" val="182796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5: Protecting data and managing access to Amazon S3 resources.</a:t>
            </a:r>
          </a:p>
        </p:txBody>
      </p:sp>
      <p:sp>
        <p:nvSpPr>
          <p:cNvPr id="5" name="Slide Image Placeholder 4">
            <a:extLst>
              <a:ext uri="{FF2B5EF4-FFF2-40B4-BE49-F238E27FC236}">
                <a16:creationId xmlns:a16="http://schemas.microsoft.com/office/drawing/2014/main" id="{F31C17C1-D40D-4B77-B885-60E53047FEA4}"/>
              </a:ext>
            </a:extLst>
          </p:cNvPr>
          <p:cNvSpPr>
            <a:spLocks noGrp="1" noRot="1" noChangeAspect="1"/>
          </p:cNvSpPr>
          <p:nvPr>
            <p:ph type="sldImg"/>
          </p:nvPr>
        </p:nvSpPr>
        <p:spPr/>
      </p:sp>
    </p:spTree>
    <p:extLst>
      <p:ext uri="{BB962C8B-B14F-4D97-AF65-F5344CB8AC3E}">
        <p14:creationId xmlns:p14="http://schemas.microsoft.com/office/powerpoint/2010/main" val="988086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086100"/>
          </a:xfrm>
        </p:spPr>
        <p:txBody>
          <a:bodyPr/>
          <a:lstStyle/>
          <a:p>
            <a:r>
              <a:rPr lang="en-US" dirty="0"/>
              <a:t>Data protection refers to protecting data while it’s in transit (as it travels to and from Amazon S3) and while it’s at rest (when it’s stored in Amazon S3 data centers). </a:t>
            </a:r>
          </a:p>
          <a:p>
            <a:endParaRPr lang="en-US" dirty="0"/>
          </a:p>
          <a:p>
            <a:r>
              <a:rPr lang="en-US" dirty="0"/>
              <a:t>You can protect data in transit by using Secure Sockets Layer/Transport Layer Security (SSL/TLS) or using client-side encryption. Clients must support TLS version 1.0. AWS recommends TLS version 1.2 or higher. For more information, see Internetwork Traffic Privacy at </a:t>
            </a:r>
            <a:r>
              <a:rPr lang="en-US" dirty="0">
                <a:hlinkClick r:id="rId3"/>
              </a:rPr>
              <a:t>https://docs.aws.amazon.com/AmazonS3/latest/userguide/inter-network-traffic-privacy.html</a:t>
            </a:r>
            <a:r>
              <a:rPr lang="en-US" dirty="0"/>
              <a:t>.</a:t>
            </a:r>
          </a:p>
          <a:p>
            <a:pPr lvl="0"/>
            <a:endParaRPr lang="en-US" dirty="0"/>
          </a:p>
          <a:p>
            <a:r>
              <a:rPr lang="en-US" dirty="0"/>
              <a:t>To protect data at rest in Amazon S3, you can use the following options:</a:t>
            </a:r>
          </a:p>
          <a:p>
            <a:pPr lvl="0"/>
            <a:r>
              <a:rPr lang="en-US" dirty="0"/>
              <a:t>With client-side encryption, you can encrypt data on the client side and upload the encrypted data to Amazon S3. In this case, you manage the encryption process, the encryption keys, and related tools. For information about which SDKs support client-side encryption, see Protecting Data Using Client-Side Encryption at </a:t>
            </a:r>
            <a:r>
              <a:rPr lang="en-US" dirty="0">
                <a:hlinkClick r:id="rId4"/>
              </a:rPr>
              <a:t>https://docs.aws.amazon.com/AmazonS3/latest/userguide/UsingClientSideEncryption.html</a:t>
            </a:r>
            <a:r>
              <a:rPr lang="en-US" dirty="0"/>
              <a:t>. </a:t>
            </a:r>
          </a:p>
          <a:p>
            <a:pPr lvl="0"/>
            <a:r>
              <a:rPr lang="en-US" dirty="0"/>
              <a:t>With server-side encryption, Amazon S3 encrypts your data at the object level. It then decrypts the data for you when you access it. You have three options, depending on how you choose to manage the encryption keys.</a:t>
            </a:r>
          </a:p>
          <a:p>
            <a:pPr lvl="1"/>
            <a:r>
              <a:rPr lang="en-US" dirty="0"/>
              <a:t>Server-Side Encryption with Amazon S3-managed Keys (SSE-S3) – Each object is encrypted with a unique key that employs strong multi-factor encryption. It also encrypts the key itself with a root key that it regularly rotates. Amazon S3 server-side encryption uses 256-bit Advanced Encryption Standard (AES-256) to encrypt your data. </a:t>
            </a:r>
          </a:p>
          <a:p>
            <a:pPr lvl="1"/>
            <a:r>
              <a:rPr lang="en-US" dirty="0"/>
              <a:t>Server-Side Encryption with AWS KMS-managed Keys (SSE-KMS) – This option is similar to SSE-S3. Using an envelope key requires additional permissions. (An envelope key protects your data's encryption key.) These additional permissions provide added protection against unauthorized access of your S3 objects. SSE-KMS also provides you with an audit trail of when your key was used and by whom. Additionally, you can create and manage encryption keys yourself, or you can use a default key that is unique to you, the service you that you use, and the Region.</a:t>
            </a:r>
          </a:p>
          <a:p>
            <a:pPr lvl="1"/>
            <a:r>
              <a:rPr lang="en-US" dirty="0"/>
              <a:t>Server-Side Encryption with Customer-provided Keys (SSE-C) – You manage the encryption keys. Amazon S3 manages the encryption as it writes to disks, and it also handles the decryption when you access your objects.</a:t>
            </a:r>
          </a:p>
          <a:p>
            <a:r>
              <a:rPr lang="en-US" dirty="0"/>
              <a:t>Note that S3 will not encrypt objects that are already in the bucket when encryption is enabled. S3 only encrypts objects that are added to the bucket after encryption is enabled.</a:t>
            </a:r>
          </a:p>
          <a:p>
            <a:pPr lvl="0"/>
            <a:endParaRPr lang="en-US" dirty="0"/>
          </a:p>
          <a:p>
            <a:r>
              <a:rPr lang="en-US" dirty="0"/>
              <a:t>For more information about server-side encryption with Amazon S3, see Protecting Data Using Server-Side Encryption at </a:t>
            </a:r>
            <a:r>
              <a:rPr lang="en-US" dirty="0">
                <a:hlinkClick r:id="rId5"/>
              </a:rPr>
              <a:t>https://docs.aws.amazon.com/AmazonS3/latest/userguide/serv-side-encryption.html</a:t>
            </a:r>
            <a:r>
              <a:rPr lang="en-US" dirty="0"/>
              <a:t>.</a:t>
            </a:r>
          </a:p>
        </p:txBody>
      </p:sp>
      <p:sp>
        <p:nvSpPr>
          <p:cNvPr id="5" name="Slide Image Placeholder 4">
            <a:extLst>
              <a:ext uri="{FF2B5EF4-FFF2-40B4-BE49-F238E27FC236}">
                <a16:creationId xmlns:a16="http://schemas.microsoft.com/office/drawing/2014/main" id="{72638644-2C4D-4B26-ADD1-633B2DDD3A64}"/>
              </a:ext>
            </a:extLst>
          </p:cNvPr>
          <p:cNvSpPr>
            <a:spLocks noGrp="1" noRot="1" noChangeAspect="1"/>
          </p:cNvSpPr>
          <p:nvPr>
            <p:ph type="sldImg"/>
          </p:nvPr>
        </p:nvSpPr>
        <p:spPr/>
      </p:sp>
    </p:spTree>
    <p:extLst>
      <p:ext uri="{BB962C8B-B14F-4D97-AF65-F5344CB8AC3E}">
        <p14:creationId xmlns:p14="http://schemas.microsoft.com/office/powerpoint/2010/main" val="96426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the end of this module, you should be able to do the following:</a:t>
            </a:r>
          </a:p>
          <a:p>
            <a:endParaRPr lang="en-US" dirty="0"/>
          </a:p>
          <a:p>
            <a:pPr marL="171450" lvl="0" indent="-171450">
              <a:buFont typeface="Arial" panose="020B0604020202020204" pitchFamily="34" charset="0"/>
              <a:buChar char="•"/>
            </a:pPr>
            <a:r>
              <a:rPr lang="en-US" dirty="0">
                <a:latin typeface="+mn-lt"/>
              </a:rPr>
              <a:t>Describe how Amazon Simple Storage Service (Amazon S3) can be used as a storage solution</a:t>
            </a:r>
          </a:p>
          <a:p>
            <a:pPr marL="171450" lvl="0" indent="-171450">
              <a:buFont typeface="Arial" panose="020B0604020202020204" pitchFamily="34" charset="0"/>
              <a:buChar char="•"/>
            </a:pPr>
            <a:r>
              <a:rPr lang="en-US" dirty="0">
                <a:latin typeface="+mn-lt"/>
              </a:rPr>
              <a:t>Identify features and components of Amazon S3</a:t>
            </a:r>
          </a:p>
          <a:p>
            <a:pPr marL="171450" lvl="0" indent="-171450">
              <a:buFont typeface="Arial" panose="020B0604020202020204" pitchFamily="34" charset="0"/>
              <a:buChar char="•"/>
            </a:pPr>
            <a:r>
              <a:rPr lang="en-US" dirty="0">
                <a:latin typeface="+mn-lt"/>
              </a:rPr>
              <a:t>Describe two ways to protect data in Amazon S3</a:t>
            </a:r>
          </a:p>
          <a:p>
            <a:pPr marL="171450" lvl="0" indent="-171450">
              <a:buFont typeface="Arial" panose="020B0604020202020204" pitchFamily="34" charset="0"/>
              <a:buChar char="•"/>
            </a:pPr>
            <a:r>
              <a:rPr lang="en-US" dirty="0">
                <a:latin typeface="+mn-lt"/>
              </a:rPr>
              <a:t>Describe the function of S3 object operations</a:t>
            </a:r>
          </a:p>
          <a:p>
            <a:pPr marL="171450" lvl="0" indent="-171450">
              <a:buFont typeface="Arial" panose="020B0604020202020204" pitchFamily="34" charset="0"/>
              <a:buChar char="•"/>
            </a:pPr>
            <a:r>
              <a:rPr lang="en-US" dirty="0">
                <a:latin typeface="+mn-lt"/>
              </a:rPr>
              <a:t>Explain how to manage access to Amazon S3 resources</a:t>
            </a:r>
          </a:p>
          <a:p>
            <a:pPr marL="171450" lvl="0" indent="-171450">
              <a:buFont typeface="Arial" panose="020B0604020202020204" pitchFamily="34" charset="0"/>
              <a:buChar char="•"/>
            </a:pPr>
            <a:r>
              <a:rPr lang="en-US" dirty="0">
                <a:latin typeface="+mn-lt"/>
              </a:rPr>
              <a:t>Develop with Amazon S3 by using the AWS software development kits (SDKs)</a:t>
            </a:r>
            <a:endParaRPr lang="en-US"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manage</a:t>
            </a:r>
            <a:r>
              <a:rPr lang="en-US" baseline="0" dirty="0"/>
              <a:t> access to your Amazon S3 resources by writing </a:t>
            </a:r>
            <a:r>
              <a:rPr lang="en-US" b="0" i="1" baseline="0" dirty="0"/>
              <a:t>access policies </a:t>
            </a:r>
            <a:r>
              <a:rPr lang="en-US" baseline="0" dirty="0"/>
              <a:t>that grant</a:t>
            </a:r>
            <a:r>
              <a:rPr lang="en-US" dirty="0"/>
              <a:t> permissions to other users. For example, you can grant PUT object permissions to a user who will then be able to upload objects to your bucket. By default,</a:t>
            </a:r>
            <a:r>
              <a:rPr lang="en-US" baseline="0" dirty="0"/>
              <a:t> all Amazon S3 resources, such as buckets and objects, are private. Only the AWS account that created the resources can access them. </a:t>
            </a:r>
            <a:endParaRPr lang="en-US" dirty="0"/>
          </a:p>
          <a:p>
            <a:endParaRPr lang="en-US" dirty="0"/>
          </a:p>
          <a:p>
            <a:r>
              <a:rPr lang="en-US" dirty="0"/>
              <a:t>Amazon S3 offers two</a:t>
            </a:r>
            <a:r>
              <a:rPr lang="en-US" baseline="0" dirty="0"/>
              <a:t> types of access policies: </a:t>
            </a:r>
          </a:p>
          <a:p>
            <a:pPr marL="171450" indent="-171450">
              <a:buFont typeface="Arial" panose="020B0604020202020204" pitchFamily="34" charset="0"/>
              <a:buChar char="•"/>
            </a:pPr>
            <a:r>
              <a:rPr lang="en-US" b="0" i="1" baseline="0" dirty="0"/>
              <a:t>Identity-based policies </a:t>
            </a:r>
            <a:r>
              <a:rPr lang="en-US" baseline="0" dirty="0"/>
              <a:t>– You attach these policies to AWS Identity and Access Management (IAM) users, groups, and roles in your account to grant them access to AWS resources. </a:t>
            </a:r>
          </a:p>
          <a:p>
            <a:pPr marL="171450" indent="-171450">
              <a:buFont typeface="Arial" panose="020B0604020202020204" pitchFamily="34" charset="0"/>
              <a:buChar char="•"/>
            </a:pPr>
            <a:r>
              <a:rPr lang="en-US" b="0" i="1" baseline="0" dirty="0"/>
              <a:t>Resource-based policies</a:t>
            </a:r>
            <a:r>
              <a:rPr lang="en-US" b="1" baseline="0" dirty="0"/>
              <a:t> </a:t>
            </a:r>
            <a:r>
              <a:rPr lang="en-US" baseline="0" dirty="0"/>
              <a:t>– You attach these policies to your Amazon S3 resources. </a:t>
            </a:r>
          </a:p>
          <a:p>
            <a:pPr marL="0" indent="0">
              <a:buFont typeface="Arial" panose="020B0604020202020204" pitchFamily="34" charset="0"/>
              <a:buNone/>
            </a:pPr>
            <a:endParaRPr lang="en-US" baseline="0" dirty="0"/>
          </a:p>
          <a:p>
            <a:r>
              <a:rPr lang="en-US" kern="1200" dirty="0">
                <a:solidFill>
                  <a:schemeClr val="tx1"/>
                </a:solidFill>
                <a:effectLst/>
                <a:latin typeface="+mn-lt"/>
                <a:ea typeface="+mn-ea"/>
                <a:cs typeface="+mn-cs"/>
              </a:rPr>
              <a:t>For more information, see Overview of Managing Access at </a:t>
            </a:r>
            <a:r>
              <a:rPr lang="en-US" u="sng" kern="1200" dirty="0">
                <a:solidFill>
                  <a:schemeClr val="tx1"/>
                </a:solidFill>
                <a:effectLst/>
                <a:latin typeface="+mn-lt"/>
                <a:ea typeface="+mn-ea"/>
                <a:cs typeface="+mn-cs"/>
                <a:hlinkClick r:id="rId3"/>
              </a:rPr>
              <a:t>https://docs.aws.amazon.com/AmazonS3/latest/userguide/access-control-overview.html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035966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Access control lists (ACLs) are resource-based access policies that manage access to buckets and objects. You can use ACLs to grant necessary read/write permissions to other AWS accounts.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You use an </a:t>
            </a:r>
            <a:r>
              <a:rPr lang="en-US" b="0" i="0" baseline="0" dirty="0"/>
              <a:t>object ACL </a:t>
            </a:r>
            <a:r>
              <a:rPr lang="en-US" i="0" baseline="0" dirty="0"/>
              <a:t>for the following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An object ACL is the only way to manage access to objects that the bucket owner does not own. The </a:t>
            </a:r>
            <a:r>
              <a:rPr lang="en-US" i="0" dirty="0"/>
              <a:t>AWS account that owns a bucket can grant permissions to another AWS account to upload objects to that bucket. The bucket owner does not own these objects. The AWS account that created the object must grant permissions to that object by using object ACLs.</a:t>
            </a:r>
            <a:endParaRPr lang="en-US" i="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Permissions vary by object. You must manage permissions at the object level. For large numbers of objects, you can write a single policy statement that grants object-level permissions to an AWS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Object ACLs control only object-level permissions. The entire bucket has a single bucket policy, but object ACLs are specified per object.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a:p>
          <a:p>
            <a:r>
              <a:rPr lang="en-US" kern="1200" dirty="0">
                <a:solidFill>
                  <a:schemeClr val="tx1"/>
                </a:solidFill>
                <a:effectLst/>
                <a:latin typeface="+mn-lt"/>
                <a:ea typeface="+mn-ea"/>
                <a:cs typeface="+mn-cs"/>
              </a:rPr>
              <a:t>For more information about managing access with ACLs, </a:t>
            </a:r>
            <a:r>
              <a:rPr lang="en-US" dirty="0"/>
              <a:t>see Access Control List (ACL) Overview at </a:t>
            </a:r>
            <a:r>
              <a:rPr lang="en-US" u="sng" kern="1200" dirty="0">
                <a:solidFill>
                  <a:schemeClr val="tx1"/>
                </a:solidFill>
                <a:effectLst/>
                <a:latin typeface="+mn-lt"/>
                <a:ea typeface="+mn-ea"/>
                <a:cs typeface="+mn-cs"/>
                <a:hlinkClick r:id="rId3"/>
              </a:rPr>
              <a:t>https://docs.aws.amazon.com/AmazonS3/latest/userguide/acl_overview.html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093984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kern="1200" dirty="0">
                <a:solidFill>
                  <a:schemeClr val="tx1"/>
                </a:solidFill>
                <a:effectLst/>
                <a:ea typeface="+mn-ea"/>
                <a:cs typeface="+mn-cs"/>
              </a:rPr>
              <a:t>A bucket policy is another</a:t>
            </a:r>
            <a:r>
              <a:rPr lang="en-US" b="0" kern="1200" baseline="0" dirty="0">
                <a:solidFill>
                  <a:schemeClr val="tx1"/>
                </a:solidFill>
                <a:effectLst/>
                <a:ea typeface="+mn-ea"/>
                <a:cs typeface="+mn-cs"/>
              </a:rPr>
              <a:t> type of</a:t>
            </a:r>
            <a:r>
              <a:rPr lang="en-US" b="0" kern="1200" dirty="0">
                <a:solidFill>
                  <a:schemeClr val="tx1"/>
                </a:solidFill>
                <a:effectLst/>
                <a:ea typeface="+mn-ea"/>
                <a:cs typeface="+mn-cs"/>
              </a:rPr>
              <a:t> resource-based </a:t>
            </a:r>
            <a:r>
              <a:rPr lang="en-US" b="0" kern="1200" dirty="0">
                <a:solidFill>
                  <a:srgbClr val="000000"/>
                </a:solidFill>
                <a:effectLst/>
                <a:ea typeface="+mn-ea"/>
                <a:cs typeface="+mn-cs"/>
              </a:rPr>
              <a:t>IAM</a:t>
            </a:r>
            <a:r>
              <a:rPr lang="en-US" b="0" kern="1200" baseline="0" dirty="0">
                <a:solidFill>
                  <a:srgbClr val="000000"/>
                </a:solidFill>
                <a:effectLst/>
                <a:ea typeface="+mn-ea"/>
                <a:cs typeface="+mn-cs"/>
              </a:rPr>
              <a:t> </a:t>
            </a:r>
            <a:r>
              <a:rPr lang="en-US" b="0" kern="1200" dirty="0">
                <a:solidFill>
                  <a:schemeClr val="tx1"/>
                </a:solidFill>
                <a:effectLst/>
                <a:ea typeface="+mn-ea"/>
                <a:cs typeface="+mn-cs"/>
              </a:rPr>
              <a:t>policy. You can add a bucket policy to an S3 bucket to grant other AWS accounts or IAM users permissions for the bucket and the objects in it.</a:t>
            </a:r>
            <a:r>
              <a:rPr lang="en-US" b="0" kern="1200" baseline="0" dirty="0">
                <a:solidFill>
                  <a:schemeClr val="tx1"/>
                </a:solidFill>
                <a:effectLst/>
                <a:ea typeface="+mn-ea"/>
                <a:cs typeface="+mn-cs"/>
              </a:rPr>
              <a:t> </a:t>
            </a:r>
            <a:r>
              <a:rPr lang="en-US" b="0" kern="1200" dirty="0">
                <a:solidFill>
                  <a:schemeClr val="tx1"/>
                </a:solidFill>
                <a:effectLst/>
                <a:ea typeface="+mn-ea"/>
                <a:cs typeface="+mn-cs"/>
              </a:rPr>
              <a:t>Object permissions apply only to the objects that the bucket owner creates.</a:t>
            </a:r>
            <a:r>
              <a:rPr lang="en-US" b="0" kern="1200" baseline="0" dirty="0">
                <a:solidFill>
                  <a:schemeClr val="tx1"/>
                </a:solidFill>
                <a:effectLst/>
                <a:ea typeface="+mn-ea"/>
                <a:cs typeface="+mn-cs"/>
              </a:rPr>
              <a:t> </a:t>
            </a:r>
            <a:r>
              <a:rPr lang="en-US" dirty="0"/>
              <a:t>Bucket policies supplement—and in many cases, replace—ACL-based access policies. </a:t>
            </a:r>
          </a:p>
          <a:p>
            <a:endParaRPr lang="en-US" dirty="0"/>
          </a:p>
          <a:p>
            <a:r>
              <a:rPr lang="en-US" dirty="0"/>
              <a:t>The example bucket policy grants anonymous read permissions on all objects in the bucket. The bucket policy has one statement, which allows the </a:t>
            </a:r>
            <a:r>
              <a:rPr lang="en-US" dirty="0">
                <a:latin typeface="Lucida Console" panose="020B0609040504020204" pitchFamily="49" charset="0"/>
                <a:cs typeface="Courier New" panose="02070309020205020404" pitchFamily="49" charset="0"/>
              </a:rPr>
              <a:t>s3:GetObject</a:t>
            </a:r>
            <a:r>
              <a:rPr lang="en-US" dirty="0">
                <a:latin typeface="Lucida Console" panose="020B0609040504020204" pitchFamily="49" charset="0"/>
              </a:rPr>
              <a:t> </a:t>
            </a:r>
            <a:r>
              <a:rPr lang="en-US" dirty="0"/>
              <a:t>action (read permissions) on objects in a bucket named DOC-EXAMPLE-BUCKET. The policy grants anonymous access by specifying the principal with a wild card (*). </a:t>
            </a:r>
          </a:p>
          <a:p>
            <a:endParaRPr lang="en-US" dirty="0"/>
          </a:p>
          <a:p>
            <a:r>
              <a:rPr lang="en-US" baseline="0" dirty="0"/>
              <a:t>Use a bucket policy to manage cross-account permissions for all Amazon S3 permissions. </a:t>
            </a:r>
            <a:r>
              <a:rPr lang="en-US" kern="1200" dirty="0">
                <a:solidFill>
                  <a:schemeClr val="tx1"/>
                </a:solidFill>
                <a:effectLst/>
                <a:latin typeface="+mn-lt"/>
                <a:ea typeface="+mn-ea"/>
                <a:cs typeface="+mn-cs"/>
              </a:rPr>
              <a:t>For more information, see Access Policy Guidelines at </a:t>
            </a:r>
            <a:r>
              <a:rPr lang="en-US" u="sng" kern="1200" dirty="0">
                <a:solidFill>
                  <a:schemeClr val="tx1"/>
                </a:solidFill>
                <a:effectLst/>
                <a:latin typeface="+mn-lt"/>
                <a:ea typeface="+mn-ea"/>
                <a:cs typeface="+mn-cs"/>
                <a:hlinkClick r:id="rId3"/>
              </a:rPr>
              <a:t>https://docs.aws.amazon.com/AmazonS3/latest/userguide/access-policy-alternatives-guidelines.html</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202698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000000"/>
                </a:solidFill>
              </a:rPr>
              <a:t>Presigned URLs</a:t>
            </a:r>
            <a:r>
              <a:rPr lang="en-US" b="0" i="1" dirty="0"/>
              <a:t> </a:t>
            </a:r>
            <a:r>
              <a:rPr lang="en-US" dirty="0"/>
              <a:t>are useful if you want a </a:t>
            </a:r>
            <a:r>
              <a:rPr lang="en-US" dirty="0">
                <a:solidFill>
                  <a:srgbClr val="000000"/>
                </a:solidFill>
              </a:rPr>
              <a:t>user</a:t>
            </a:r>
            <a:r>
              <a:rPr lang="en-US" dirty="0"/>
              <a:t> to upload or download a specific object from a bucket without changing AWS security credentials or permissions. </a:t>
            </a:r>
            <a:r>
              <a:rPr lang="en-US" dirty="0">
                <a:solidFill>
                  <a:srgbClr val="000000"/>
                </a:solidFill>
              </a:rPr>
              <a:t>When</a:t>
            </a:r>
            <a:r>
              <a:rPr lang="en-US" dirty="0"/>
              <a:t> you create a </a:t>
            </a:r>
            <a:r>
              <a:rPr lang="en-US" dirty="0">
                <a:solidFill>
                  <a:srgbClr val="000000"/>
                </a:solidFill>
              </a:rPr>
              <a:t>presigned URL</a:t>
            </a:r>
            <a:r>
              <a:rPr lang="en-US" dirty="0"/>
              <a:t>, you must provide:</a:t>
            </a:r>
          </a:p>
          <a:p>
            <a:pPr marL="171450" indent="-171450">
              <a:buFont typeface="Arial" panose="020B0604020202020204" pitchFamily="34" charset="0"/>
              <a:buChar char="•"/>
            </a:pPr>
            <a:r>
              <a:rPr lang="en-US" dirty="0"/>
              <a:t>Your security credentials</a:t>
            </a:r>
          </a:p>
          <a:p>
            <a:pPr marL="171450" indent="-171450">
              <a:buFont typeface="Arial" panose="020B0604020202020204" pitchFamily="34" charset="0"/>
              <a:buChar char="•"/>
            </a:pPr>
            <a:r>
              <a:rPr lang="en-US" dirty="0"/>
              <a:t>A bucket name</a:t>
            </a:r>
          </a:p>
          <a:p>
            <a:pPr marL="171450" indent="-171450">
              <a:buFont typeface="Arial" panose="020B0604020202020204" pitchFamily="34" charset="0"/>
              <a:buChar char="•"/>
            </a:pPr>
            <a:r>
              <a:rPr lang="en-US" dirty="0"/>
              <a:t>An object key</a:t>
            </a:r>
          </a:p>
          <a:p>
            <a:pPr marL="171450" indent="-171450">
              <a:buFont typeface="Arial" panose="020B0604020202020204" pitchFamily="34" charset="0"/>
              <a:buChar char="•"/>
            </a:pPr>
            <a:r>
              <a:rPr lang="en-US" dirty="0"/>
              <a:t>An HTTP </a:t>
            </a:r>
            <a:r>
              <a:rPr lang="en-US" dirty="0">
                <a:solidFill>
                  <a:srgbClr val="000000"/>
                </a:solidFill>
              </a:rPr>
              <a:t>method</a:t>
            </a:r>
            <a:r>
              <a:rPr lang="en-US" dirty="0"/>
              <a:t> (PUT for uploading objects, GET for retrieving objects)</a:t>
            </a:r>
          </a:p>
          <a:p>
            <a:pPr marL="171450" indent="-171450">
              <a:buFont typeface="Arial" panose="020B0604020202020204" pitchFamily="34" charset="0"/>
              <a:buChar char="•"/>
            </a:pPr>
            <a:r>
              <a:rPr lang="en-US" dirty="0"/>
              <a:t>The expiration date and </a:t>
            </a:r>
            <a:r>
              <a:rPr lang="en-US" dirty="0">
                <a:solidFill>
                  <a:srgbClr val="000000"/>
                </a:solidFill>
              </a:rPr>
              <a:t>time</a:t>
            </a:r>
            <a:endParaRPr lang="en-US" dirty="0"/>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You can use the AWS CLI to generate presigned URLs for downloading objects. Only the address of the object is required (for example: s3://&lt;bucket name&gt;/&lt;object key&gt;). </a:t>
            </a:r>
            <a:endParaRPr lang="en-US" baseline="0" dirty="0"/>
          </a:p>
          <a:p>
            <a:endParaRPr lang="en-US" baseline="0" dirty="0"/>
          </a:p>
          <a:p>
            <a:r>
              <a:rPr lang="en-US" kern="1200" dirty="0">
                <a:solidFill>
                  <a:schemeClr val="tx1"/>
                </a:solidFill>
                <a:effectLst/>
                <a:latin typeface="+mn-lt"/>
                <a:ea typeface="+mn-ea"/>
                <a:cs typeface="+mn-cs"/>
              </a:rPr>
              <a:t>For more information about presigned URLs, see Uploading Objects Using Presigned URLs at </a:t>
            </a:r>
            <a:r>
              <a:rPr lang="en-US" u="sng" kern="1200" dirty="0">
                <a:solidFill>
                  <a:schemeClr val="tx1"/>
                </a:solidFill>
                <a:effectLst/>
                <a:latin typeface="+mn-lt"/>
                <a:ea typeface="+mn-ea"/>
                <a:cs typeface="+mn-cs"/>
                <a:hlinkClick r:id="rId3"/>
              </a:rPr>
              <a:t>https://docs.aws.amazon.com/AmazonS3/latest/userguide/PresignedUrlUploadObject.html</a:t>
            </a:r>
            <a:r>
              <a:rPr lang="en-US" kern="1200" dirty="0">
                <a:solidFill>
                  <a:schemeClr val="tx1"/>
                </a:solidFill>
                <a:effectLst/>
                <a:latin typeface="+mn-lt"/>
                <a:ea typeface="+mn-ea"/>
                <a:cs typeface="+mn-cs"/>
              </a:rPr>
              <a:t>.</a:t>
            </a: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5824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086101"/>
          </a:xfrm>
        </p:spPr>
        <p:txBody>
          <a:bodyPr/>
          <a:lstStyle/>
          <a:p>
            <a:r>
              <a:rPr lang="en-US" baseline="0" dirty="0"/>
              <a:t>Websites sometimes need to load resources from other locations that are outside the website’s domain. </a:t>
            </a:r>
            <a:r>
              <a:rPr lang="en-US" dirty="0"/>
              <a:t>Cross-origin resource sharing (CORS) defines a way for client web </a:t>
            </a:r>
            <a:r>
              <a:rPr lang="en-US" dirty="0">
                <a:solidFill>
                  <a:srgbClr val="000000"/>
                </a:solidFill>
              </a:rPr>
              <a:t>applications</a:t>
            </a:r>
            <a:r>
              <a:rPr lang="en-US" dirty="0"/>
              <a:t> that are in one domain to interact with resources in a different domain. </a:t>
            </a:r>
          </a:p>
          <a:p>
            <a:endParaRPr lang="en-US" dirty="0"/>
          </a:p>
          <a:p>
            <a:r>
              <a:rPr lang="en-US" dirty="0"/>
              <a:t>Consider the following examples of when to enable CORS: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JavaScript in one domain’s </a:t>
            </a:r>
            <a:r>
              <a:rPr lang="en-US" baseline="0" dirty="0">
                <a:solidFill>
                  <a:srgbClr val="000000"/>
                </a:solidFill>
              </a:rPr>
              <a:t>webpage</a:t>
            </a:r>
            <a:r>
              <a:rPr lang="en-US" baseline="0" dirty="0"/>
              <a:t> (</a:t>
            </a:r>
            <a:r>
              <a:rPr lang="en-US" i="1" baseline="0" dirty="0"/>
              <a:t>http://www.example.com</a:t>
            </a:r>
            <a:r>
              <a:rPr lang="en-US" baseline="0" dirty="0"/>
              <a:t>) wants to use your S3 bucket resources by using the endpoint </a:t>
            </a:r>
            <a:r>
              <a:rPr lang="en-US" i="1" baseline="0" dirty="0"/>
              <a:t>website.s3.amazonaws.com</a:t>
            </a:r>
            <a:r>
              <a:rPr lang="en-US" baseline="0" dirty="0"/>
              <a:t>. The browser </a:t>
            </a:r>
            <a:r>
              <a:rPr lang="en-US" baseline="0" dirty="0">
                <a:solidFill>
                  <a:srgbClr val="000000"/>
                </a:solidFill>
              </a:rPr>
              <a:t>will allow</a:t>
            </a:r>
            <a:r>
              <a:rPr lang="en-US" baseline="0" dirty="0"/>
              <a:t> such cross-domain access only if CORS is enabled on your bucket.</a:t>
            </a:r>
            <a:endParaRPr lang="en-US" dirty="0"/>
          </a:p>
          <a:p>
            <a:pPr marL="171450" indent="-171450">
              <a:buFont typeface="Arial" panose="020B0604020202020204" pitchFamily="34" charset="0"/>
              <a:buChar char="•"/>
            </a:pPr>
            <a:r>
              <a:rPr lang="en-US" dirty="0"/>
              <a:t>You</a:t>
            </a:r>
            <a:r>
              <a:rPr lang="en-US" baseline="0" dirty="0"/>
              <a:t> host a web font in your S3 bucket. A </a:t>
            </a:r>
            <a:r>
              <a:rPr lang="en-US" baseline="0" dirty="0">
                <a:solidFill>
                  <a:srgbClr val="000000"/>
                </a:solidFill>
              </a:rPr>
              <a:t>webpage</a:t>
            </a:r>
            <a:r>
              <a:rPr lang="en-US" baseline="0" dirty="0"/>
              <a:t> that’s in a different domain uses this web font. The browser that loads the webpage </a:t>
            </a:r>
            <a:r>
              <a:rPr lang="en-US" baseline="0" dirty="0">
                <a:solidFill>
                  <a:srgbClr val="000000"/>
                </a:solidFill>
              </a:rPr>
              <a:t>will perform</a:t>
            </a:r>
            <a:r>
              <a:rPr lang="en-US" baseline="0" dirty="0"/>
              <a:t> a CORS check to ensure that its domain can access resources from your S3 </a:t>
            </a:r>
            <a:r>
              <a:rPr lang="en-US" baseline="0" dirty="0">
                <a:solidFill>
                  <a:srgbClr val="000000"/>
                </a:solidFill>
              </a:rPr>
              <a:t>bucket</a:t>
            </a:r>
            <a:r>
              <a:rPr lang="en-US" baseline="0" dirty="0"/>
              <a:t>.</a:t>
            </a:r>
          </a:p>
          <a:p>
            <a:endParaRPr lang="en-US" dirty="0"/>
          </a:p>
          <a:p>
            <a:r>
              <a:rPr lang="en-US" dirty="0"/>
              <a:t>With </a:t>
            </a:r>
            <a:r>
              <a:rPr lang="en-US" dirty="0">
                <a:solidFill>
                  <a:srgbClr val="000000"/>
                </a:solidFill>
              </a:rPr>
              <a:t>CORS support</a:t>
            </a:r>
            <a:r>
              <a:rPr lang="en-US" dirty="0"/>
              <a:t> in Amazon S3, you can build web </a:t>
            </a:r>
            <a:r>
              <a:rPr lang="en-US" dirty="0">
                <a:solidFill>
                  <a:srgbClr val="000000"/>
                </a:solidFill>
              </a:rPr>
              <a:t>applications</a:t>
            </a:r>
            <a:r>
              <a:rPr lang="en-US" dirty="0"/>
              <a:t> with Amazon S3 and selectively </a:t>
            </a:r>
            <a:r>
              <a:rPr lang="en-US" dirty="0">
                <a:solidFill>
                  <a:srgbClr val="000000"/>
                </a:solidFill>
              </a:rPr>
              <a:t>allow</a:t>
            </a:r>
            <a:r>
              <a:rPr lang="en-US" dirty="0"/>
              <a:t> </a:t>
            </a:r>
            <a:r>
              <a:rPr lang="en-US" dirty="0">
                <a:solidFill>
                  <a:srgbClr val="000000"/>
                </a:solidFill>
              </a:rPr>
              <a:t>cross-origin access</a:t>
            </a:r>
            <a:r>
              <a:rPr lang="en-US" dirty="0"/>
              <a:t> to your Amazon </a:t>
            </a:r>
            <a:r>
              <a:rPr lang="en-US" dirty="0">
                <a:solidFill>
                  <a:srgbClr val="000000"/>
                </a:solidFill>
              </a:rPr>
              <a:t>S3</a:t>
            </a:r>
            <a:r>
              <a:rPr lang="en-US" dirty="0"/>
              <a:t> resources.</a:t>
            </a:r>
          </a:p>
          <a:p>
            <a:endParaRPr lang="en-US" dirty="0"/>
          </a:p>
          <a:p>
            <a:r>
              <a:rPr lang="en-US" dirty="0">
                <a:solidFill>
                  <a:srgbClr val="000000"/>
                </a:solidFill>
              </a:rPr>
              <a:t>To</a:t>
            </a:r>
            <a:r>
              <a:rPr lang="en-US" dirty="0"/>
              <a:t> </a:t>
            </a:r>
            <a:r>
              <a:rPr lang="en-US" dirty="0">
                <a:solidFill>
                  <a:srgbClr val="000000"/>
                </a:solidFill>
              </a:rPr>
              <a:t>enable</a:t>
            </a:r>
            <a:r>
              <a:rPr lang="en-US" dirty="0"/>
              <a:t> CORS, create a CORS configuration JSON file. It must specify rules that identify the origins that you </a:t>
            </a:r>
            <a:r>
              <a:rPr lang="en-US" dirty="0">
                <a:solidFill>
                  <a:srgbClr val="000000"/>
                </a:solidFill>
              </a:rPr>
              <a:t>will allow</a:t>
            </a:r>
            <a:r>
              <a:rPr lang="en-US" dirty="0"/>
              <a:t> to access your bucket, the allowed operations (HTTP methods), and other operation-specific </a:t>
            </a:r>
            <a:r>
              <a:rPr lang="en-US" dirty="0">
                <a:solidFill>
                  <a:srgbClr val="000000"/>
                </a:solidFill>
              </a:rPr>
              <a:t>information</a:t>
            </a:r>
            <a:r>
              <a:rPr lang="en-US" dirty="0"/>
              <a:t>. You can add up to 100 rules to the configuration. Applying the policy can be done from the console, the AWS SDKS, or by calling the S3 REST API.</a:t>
            </a:r>
          </a:p>
          <a:p>
            <a:endParaRPr lang="en-US" dirty="0"/>
          </a:p>
          <a:p>
            <a:r>
              <a:rPr lang="en-US" kern="1200" dirty="0">
                <a:solidFill>
                  <a:schemeClr val="tx1"/>
                </a:solidFill>
                <a:effectLst/>
                <a:latin typeface="+mn-lt"/>
                <a:ea typeface="+mn-ea"/>
                <a:cs typeface="+mn-cs"/>
              </a:rPr>
              <a:t>For more information, see the following resources:</a:t>
            </a:r>
          </a:p>
          <a:p>
            <a:pPr marL="171450" lvl="0" indent="-171450">
              <a:buFont typeface="Arial" panose="020B0604020202020204" pitchFamily="34" charset="0"/>
              <a:buChar char="•"/>
            </a:pPr>
            <a:r>
              <a:rPr lang="en-US" kern="1200" dirty="0">
                <a:solidFill>
                  <a:schemeClr val="tx1"/>
                </a:solidFill>
                <a:effectLst/>
                <a:latin typeface="+mn-lt"/>
                <a:ea typeface="+mn-ea"/>
                <a:cs typeface="+mn-cs"/>
              </a:rPr>
              <a:t>Cross-Origin Resource Sharing at </a:t>
            </a:r>
            <a:r>
              <a:rPr lang="en-US" u="sng" kern="1200" dirty="0">
                <a:solidFill>
                  <a:schemeClr val="tx1"/>
                </a:solidFill>
                <a:effectLst/>
                <a:latin typeface="+mn-lt"/>
                <a:ea typeface="+mn-ea"/>
                <a:cs typeface="+mn-cs"/>
                <a:hlinkClick r:id="rId3"/>
              </a:rPr>
              <a:t>https://docs.aws.amazon.com/AmazonS3/latest/userguide/cors.html</a:t>
            </a:r>
            <a:endParaRPr lang="en-US"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kern="1200" dirty="0">
                <a:solidFill>
                  <a:schemeClr val="tx1"/>
                </a:solidFill>
                <a:effectLst/>
                <a:latin typeface="+mn-lt"/>
                <a:ea typeface="+mn-ea"/>
                <a:cs typeface="+mn-cs"/>
              </a:rPr>
              <a:t>Enabling Cross-Origin Resource Sharing at </a:t>
            </a:r>
            <a:r>
              <a:rPr lang="en-US" u="sng" kern="1200" dirty="0">
                <a:solidFill>
                  <a:schemeClr val="tx1"/>
                </a:solidFill>
                <a:effectLst/>
                <a:latin typeface="+mn-lt"/>
                <a:ea typeface="+mn-ea"/>
                <a:cs typeface="+mn-cs"/>
                <a:hlinkClick r:id="rId4"/>
              </a:rPr>
              <a:t>https://docs.aws.amazon.com/AmazonS3/latest/userguide/ManageCorsUsing.html</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215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S3 buckets can be encrypted.</a:t>
            </a:r>
          </a:p>
          <a:p>
            <a:pPr marL="171450" indent="-171450">
              <a:buFont typeface="Arial" panose="020B0604020202020204" pitchFamily="34" charset="0"/>
              <a:buChar char="•"/>
            </a:pPr>
            <a:r>
              <a:rPr lang="en-US" dirty="0"/>
              <a:t>Amazon S3 has two types of policies for bucket access—Identity-based policies and resource-based policies.</a:t>
            </a:r>
          </a:p>
        </p:txBody>
      </p:sp>
    </p:spTree>
    <p:extLst>
      <p:ext uri="{BB962C8B-B14F-4D97-AF65-F5344CB8AC3E}">
        <p14:creationId xmlns:p14="http://schemas.microsoft.com/office/powerpoint/2010/main" val="821449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will now complete Lab 3.1: Working with Amazon S3.</a:t>
            </a:r>
          </a:p>
        </p:txBody>
      </p:sp>
      <p:sp>
        <p:nvSpPr>
          <p:cNvPr id="5" name="Slide Image Placeholder 4">
            <a:extLst>
              <a:ext uri="{FF2B5EF4-FFF2-40B4-BE49-F238E27FC236}">
                <a16:creationId xmlns:a16="http://schemas.microsoft.com/office/drawing/2014/main" id="{0EBDDABB-FECD-49C3-A8E5-366ADA20D8AC}"/>
              </a:ext>
            </a:extLst>
          </p:cNvPr>
          <p:cNvSpPr>
            <a:spLocks noGrp="1" noRot="1" noChangeAspect="1"/>
          </p:cNvSpPr>
          <p:nvPr>
            <p:ph type="sldImg"/>
          </p:nvPr>
        </p:nvSpPr>
        <p:spPr/>
      </p:sp>
    </p:spTree>
    <p:extLst>
      <p:ext uri="{BB962C8B-B14F-4D97-AF65-F5344CB8AC3E}">
        <p14:creationId xmlns:p14="http://schemas.microsoft.com/office/powerpoint/2010/main" val="4104929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lab, you will complete the following tasks:</a:t>
            </a:r>
          </a:p>
          <a:p>
            <a:endParaRPr lang="en-US" dirty="0"/>
          </a:p>
          <a:p>
            <a:pPr marL="228600" indent="-228600">
              <a:buFont typeface="+mj-lt"/>
              <a:buAutoNum type="arabicPeriod"/>
            </a:pPr>
            <a:r>
              <a:rPr lang="en-US" dirty="0"/>
              <a:t>Connecting to the AWS Cloud9 IDE and configuring the environment</a:t>
            </a:r>
          </a:p>
          <a:p>
            <a:pPr marL="228600" indent="-228600">
              <a:buFont typeface="+mj-lt"/>
              <a:buAutoNum type="arabicPeriod"/>
            </a:pPr>
            <a:r>
              <a:rPr lang="en-US" dirty="0"/>
              <a:t>Creating an S3 bucket by using the AWS CLI</a:t>
            </a:r>
          </a:p>
          <a:p>
            <a:pPr marL="228600" indent="-228600">
              <a:buFont typeface="+mj-lt"/>
              <a:buAutoNum type="arabicPeriod"/>
            </a:pPr>
            <a:r>
              <a:rPr lang="en-US" dirty="0"/>
              <a:t>Setting a bucket policy on the bucket by using the SDK for Python</a:t>
            </a:r>
          </a:p>
          <a:p>
            <a:pPr marL="228600" indent="-228600">
              <a:buFont typeface="+mj-lt"/>
              <a:buAutoNum type="arabicPeriod"/>
            </a:pPr>
            <a:r>
              <a:rPr lang="en-US" dirty="0"/>
              <a:t>Uploading objects to the bucket to create the website</a:t>
            </a:r>
          </a:p>
          <a:p>
            <a:pPr marL="228600" indent="-228600">
              <a:buFont typeface="+mj-lt"/>
              <a:buAutoNum type="arabicPeriod"/>
            </a:pPr>
            <a:r>
              <a:rPr lang="en-US" dirty="0"/>
              <a:t>Testing access to the website</a:t>
            </a:r>
          </a:p>
          <a:p>
            <a:pPr marL="228600" indent="-228600">
              <a:buFont typeface="+mj-lt"/>
              <a:buAutoNum type="arabicPeriod"/>
            </a:pPr>
            <a:r>
              <a:rPr lang="en-US" dirty="0"/>
              <a:t>Analyzing the website code</a:t>
            </a:r>
          </a:p>
          <a:p>
            <a:endParaRPr lang="en-US" dirty="0"/>
          </a:p>
        </p:txBody>
      </p:sp>
      <p:sp>
        <p:nvSpPr>
          <p:cNvPr id="5" name="Slide Image Placeholder 4">
            <a:extLst>
              <a:ext uri="{FF2B5EF4-FFF2-40B4-BE49-F238E27FC236}">
                <a16:creationId xmlns:a16="http://schemas.microsoft.com/office/drawing/2014/main" id="{4CEEE615-7C0A-4374-84DC-C5F0D3830776}"/>
              </a:ext>
            </a:extLst>
          </p:cNvPr>
          <p:cNvSpPr>
            <a:spLocks noGrp="1" noRot="1" noChangeAspect="1"/>
          </p:cNvSpPr>
          <p:nvPr>
            <p:ph type="sldImg"/>
          </p:nvPr>
        </p:nvSpPr>
        <p:spPr/>
      </p:sp>
    </p:spTree>
    <p:extLst>
      <p:ext uri="{BB962C8B-B14F-4D97-AF65-F5344CB8AC3E}">
        <p14:creationId xmlns:p14="http://schemas.microsoft.com/office/powerpoint/2010/main" val="2811560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lab.</a:t>
            </a:r>
          </a:p>
          <a:p>
            <a:endParaRPr lang="en-US" dirty="0"/>
          </a:p>
        </p:txBody>
      </p:sp>
    </p:spTree>
    <p:extLst>
      <p:ext uri="{BB962C8B-B14F-4D97-AF65-F5344CB8AC3E}">
        <p14:creationId xmlns:p14="http://schemas.microsoft.com/office/powerpoint/2010/main" val="553515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lab after you have completed it. </a:t>
            </a:r>
          </a:p>
        </p:txBody>
      </p:sp>
    </p:spTree>
    <p:extLst>
      <p:ext uri="{BB962C8B-B14F-4D97-AF65-F5344CB8AC3E}">
        <p14:creationId xmlns:p14="http://schemas.microsoft.com/office/powerpoint/2010/main" val="222975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This module includes the following sections: </a:t>
            </a:r>
          </a:p>
          <a:p>
            <a:pPr marL="457200" indent="-457200">
              <a:buFont typeface="+mj-lt"/>
              <a:buAutoNum type="arabicPeriod"/>
            </a:pPr>
            <a:r>
              <a:rPr lang="en-US" dirty="0">
                <a:latin typeface="+mn-lt"/>
              </a:rPr>
              <a:t>Introduction</a:t>
            </a:r>
          </a:p>
          <a:p>
            <a:pPr marL="457200" indent="-457200">
              <a:buFont typeface="+mj-lt"/>
              <a:buAutoNum type="arabicPeriod"/>
            </a:pPr>
            <a:r>
              <a:rPr lang="en-US" dirty="0">
                <a:latin typeface="+mn-lt"/>
              </a:rPr>
              <a:t>Introducing Amazon S3</a:t>
            </a:r>
          </a:p>
          <a:p>
            <a:pPr marL="457200" indent="-457200">
              <a:buFont typeface="+mj-lt"/>
              <a:buAutoNum type="arabicPeriod"/>
            </a:pPr>
            <a:r>
              <a:rPr lang="en-US" dirty="0">
                <a:latin typeface="+mn-lt"/>
              </a:rPr>
              <a:t>Creating S3 buckets</a:t>
            </a:r>
          </a:p>
          <a:p>
            <a:pPr marL="457200" indent="-457200">
              <a:buFont typeface="+mj-lt"/>
              <a:buAutoNum type="arabicPeriod"/>
            </a:pPr>
            <a:r>
              <a:rPr lang="en-US" dirty="0">
                <a:latin typeface="+mn-lt"/>
              </a:rPr>
              <a:t>Working with S3 objects</a:t>
            </a:r>
          </a:p>
          <a:p>
            <a:pPr marL="457200" indent="-457200">
              <a:buFont typeface="+mj-lt"/>
              <a:buAutoNum type="arabicPeriod"/>
            </a:pPr>
            <a:r>
              <a:rPr lang="en-US" dirty="0">
                <a:latin typeface="+mn-lt"/>
              </a:rPr>
              <a:t>Protecting data and managing access to Amazon S3 resources</a:t>
            </a:r>
          </a:p>
          <a:p>
            <a:pPr marL="228600" indent="-228600">
              <a:buFont typeface="+mj-lt"/>
              <a:buAutoNum type="arabicPeriod"/>
            </a:pPr>
            <a:endParaRPr lang="en-US" kern="1200" dirty="0">
              <a:solidFill>
                <a:schemeClr val="tx1"/>
              </a:solidFill>
              <a:effectLst/>
              <a:latin typeface="+mn-lt"/>
              <a:ea typeface="+mn-ea"/>
              <a:cs typeface="+mn-cs"/>
            </a:endParaRPr>
          </a:p>
          <a:p>
            <a:pPr marL="0" marR="0" lvl="0" indent="0" algn="l" defTabSz="914400" rtl="0" eaLnBrk="1" fontAlgn="auto" latinLnBrk="0" hangingPunct="1">
              <a:buClrTx/>
              <a:buSzTx/>
              <a:buFont typeface="+mj-lt"/>
              <a:buNone/>
              <a:tabLst/>
              <a:defRPr/>
            </a:pPr>
            <a:r>
              <a:rPr lang="en-US" dirty="0"/>
              <a:t>This module also includes a</a:t>
            </a:r>
            <a:r>
              <a:rPr lang="en-US" i="0" kern="1200" dirty="0">
                <a:solidFill>
                  <a:schemeClr val="tx1"/>
                </a:solidFill>
                <a:effectLst/>
                <a:latin typeface="+mn-lt"/>
                <a:ea typeface="+mn-ea"/>
                <a:cs typeface="+mn-cs"/>
              </a:rPr>
              <a:t> </a:t>
            </a:r>
            <a:r>
              <a:rPr lang="en-US" b="0" i="0" kern="1200" dirty="0">
                <a:solidFill>
                  <a:schemeClr val="tx1"/>
                </a:solidFill>
                <a:effectLst/>
                <a:latin typeface="+mn-lt"/>
                <a:ea typeface="+mn-ea"/>
                <a:cs typeface="+mn-cs"/>
              </a:rPr>
              <a:t>lab about working with Amazon S3.</a:t>
            </a:r>
            <a:endParaRPr lang="en-US" i="0" kern="1200" dirty="0">
              <a:solidFill>
                <a:schemeClr val="tx1"/>
              </a:solidFill>
              <a:effectLst/>
              <a:latin typeface="+mn-lt"/>
              <a:ea typeface="+mn-ea"/>
              <a:cs typeface="+mn-cs"/>
            </a:endParaRPr>
          </a:p>
          <a:p>
            <a:pPr marL="0" marR="0" lvl="0" indent="0" algn="l" defTabSz="914400" rtl="0" eaLnBrk="1" fontAlgn="auto" latinLnBrk="0" hangingPunct="1">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lvl="0">
              <a:defRPr/>
            </a:pPr>
            <a:r>
              <a:rPr lang="en-US" dirty="0"/>
              <a:t>Finally, you will complete a knowledge check to test your understanding of key concepts covered in this module.</a:t>
            </a:r>
          </a:p>
        </p:txBody>
      </p:sp>
    </p:spTree>
    <p:extLst>
      <p:ext uri="{BB962C8B-B14F-4D97-AF65-F5344CB8AC3E}">
        <p14:creationId xmlns:p14="http://schemas.microsoft.com/office/powerpoint/2010/main" val="3317600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380436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In summary, in this module, you learned how to do the following:</a:t>
            </a:r>
            <a:endParaRPr lang="en-US" dirty="0">
              <a:latin typeface="+mn-lt"/>
            </a:endParaRPr>
          </a:p>
          <a:p>
            <a:pPr lvl="0"/>
            <a:endParaRPr lang="en-US" dirty="0"/>
          </a:p>
          <a:p>
            <a:pPr marL="171450" lvl="0" indent="-171450">
              <a:buFont typeface="Arial" panose="020B0604020202020204" pitchFamily="34" charset="0"/>
              <a:buChar char="•"/>
            </a:pPr>
            <a:r>
              <a:rPr lang="en-US" dirty="0"/>
              <a:t>Describe how Amazon S3 can be used as a storage solution</a:t>
            </a:r>
          </a:p>
          <a:p>
            <a:pPr marL="171450" lvl="0" indent="-171450">
              <a:buFont typeface="Arial" panose="020B0604020202020204" pitchFamily="34" charset="0"/>
              <a:buChar char="•"/>
            </a:pPr>
            <a:r>
              <a:rPr lang="en-US" dirty="0"/>
              <a:t>Identify features and components of Amazon S3</a:t>
            </a:r>
          </a:p>
          <a:p>
            <a:pPr marL="171450" lvl="0" indent="-171450">
              <a:buFont typeface="Arial" panose="020B0604020202020204" pitchFamily="34" charset="0"/>
              <a:buChar char="•"/>
            </a:pPr>
            <a:r>
              <a:rPr lang="en-US" dirty="0"/>
              <a:t>Describe two ways to protect data in Amazon S3</a:t>
            </a:r>
          </a:p>
          <a:p>
            <a:pPr marL="171450" lvl="0" indent="-171450">
              <a:buFont typeface="Arial" panose="020B0604020202020204" pitchFamily="34" charset="0"/>
              <a:buChar char="•"/>
            </a:pPr>
            <a:r>
              <a:rPr lang="en-US" dirty="0"/>
              <a:t>Describe the function of S3 object operations</a:t>
            </a:r>
          </a:p>
          <a:p>
            <a:pPr marL="171450" lvl="0" indent="-171450">
              <a:buFont typeface="Arial" panose="020B0604020202020204" pitchFamily="34" charset="0"/>
              <a:buChar char="•"/>
            </a:pPr>
            <a:r>
              <a:rPr lang="en-US" dirty="0"/>
              <a:t>Explain how to manage access to Amazon S3 resources</a:t>
            </a:r>
          </a:p>
          <a:p>
            <a:pPr marL="171450" indent="-171450">
              <a:buFont typeface="Arial" panose="020B0604020202020204" pitchFamily="34" charset="0"/>
              <a:buChar char="•"/>
            </a:pPr>
            <a:r>
              <a:rPr lang="en-US" dirty="0"/>
              <a:t>Develop with Amazon S3 by using the AWS SDKs</a:t>
            </a:r>
          </a:p>
        </p:txBody>
      </p:sp>
      <p:sp>
        <p:nvSpPr>
          <p:cNvPr id="5" name="Slide Image Placeholder 4">
            <a:extLst>
              <a:ext uri="{FF2B5EF4-FFF2-40B4-BE49-F238E27FC236}">
                <a16:creationId xmlns:a16="http://schemas.microsoft.com/office/drawing/2014/main" id="{872AD37D-0058-4705-AFDA-3F3276CAD3AC}"/>
              </a:ext>
            </a:extLst>
          </p:cNvPr>
          <p:cNvSpPr>
            <a:spLocks noGrp="1" noRot="1" noChangeAspect="1"/>
          </p:cNvSpPr>
          <p:nvPr>
            <p:ph type="sldImg"/>
          </p:nvPr>
        </p:nvSpPr>
        <p:spPr/>
      </p:sp>
    </p:spTree>
    <p:extLst>
      <p:ext uri="{BB962C8B-B14F-4D97-AF65-F5344CB8AC3E}">
        <p14:creationId xmlns:p14="http://schemas.microsoft.com/office/powerpoint/2010/main" val="3462135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3514020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Look at the answer choices and rule them out based on the keywords that were previously highlighted.</a:t>
            </a:r>
          </a:p>
          <a:p>
            <a:pPr lvl="0">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correct answer is B.</a:t>
            </a:r>
            <a:r>
              <a:rPr lang="en-US" dirty="0"/>
              <a:t> </a:t>
            </a:r>
            <a:r>
              <a:rPr lang="en-US" sz="1200" i="1" dirty="0"/>
              <a:t>Store data in an S3 bucket and enable versioning.</a:t>
            </a:r>
          </a:p>
          <a:p>
            <a:pPr lvl="0">
              <a:defRPr/>
            </a:pPr>
            <a:endParaRPr lang="en-US" dirty="0"/>
          </a:p>
          <a:p>
            <a:pPr lvl="0">
              <a:defRPr/>
            </a:pPr>
            <a:r>
              <a:rPr lang="en-US" dirty="0"/>
              <a:t>Amazon S3 is a durable storage solution that the solutions architect can use to store files. To help ensure that users don’t delete important documents, the solutions architect can enable versioning on the bucket.</a:t>
            </a:r>
          </a:p>
        </p:txBody>
      </p:sp>
    </p:spTree>
    <p:extLst>
      <p:ext uri="{BB962C8B-B14F-4D97-AF65-F5344CB8AC3E}">
        <p14:creationId xmlns:p14="http://schemas.microsoft.com/office/powerpoint/2010/main" val="1734282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a16="http://schemas.microsoft.com/office/drawing/2014/main" id="{6D7FF7DF-C48C-493B-AABA-00C46F98EA12}"/>
              </a:ext>
            </a:extLst>
          </p:cNvPr>
          <p:cNvSpPr>
            <a:spLocks noGrp="1" noRot="1" noChangeAspect="1"/>
          </p:cNvSpPr>
          <p:nvPr>
            <p:ph type="sldImg"/>
          </p:nvPr>
        </p:nvSpPr>
        <p:spPr/>
      </p:sp>
    </p:spTree>
    <p:extLst>
      <p:ext uri="{BB962C8B-B14F-4D97-AF65-F5344CB8AC3E}">
        <p14:creationId xmlns:p14="http://schemas.microsoft.com/office/powerpoint/2010/main" val="603907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of café application. The source is also maintained in its own deck since they are all built from the same source. </a:t>
            </a:r>
          </a:p>
        </p:txBody>
      </p:sp>
    </p:spTree>
    <p:extLst>
      <p:ext uri="{BB962C8B-B14F-4D97-AF65-F5344CB8AC3E}">
        <p14:creationId xmlns:p14="http://schemas.microsoft.com/office/powerpoint/2010/main" val="1296483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Source slide – in the deck the AWS cloud section is used as a single image.  </a:t>
            </a:r>
          </a:p>
        </p:txBody>
      </p:sp>
    </p:spTree>
    <p:extLst>
      <p:ext uri="{BB962C8B-B14F-4D97-AF65-F5344CB8AC3E}">
        <p14:creationId xmlns:p14="http://schemas.microsoft.com/office/powerpoint/2010/main" val="2997328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Sofía has decided on a development environment, and she is ready to start building. She wants to create a proof-of-concept website for the café without exposing the site to the outside world yet. Sofía plans to use the proof-of-concept website to demonstrate to Frank and Martha how a website could visually showcase the café's offerings.</a:t>
            </a:r>
            <a:endParaRPr lang="en-US" dirty="0"/>
          </a:p>
        </p:txBody>
      </p:sp>
      <p:sp>
        <p:nvSpPr>
          <p:cNvPr id="5" name="Slide Image Placeholder 4">
            <a:extLst>
              <a:ext uri="{FF2B5EF4-FFF2-40B4-BE49-F238E27FC236}">
                <a16:creationId xmlns:a16="http://schemas.microsoft.com/office/drawing/2014/main" id="{F63382CB-6389-4C9D-B7D5-DE475AC877A1}"/>
              </a:ext>
            </a:extLst>
          </p:cNvPr>
          <p:cNvSpPr>
            <a:spLocks noGrp="1" noRot="1" noChangeAspect="1"/>
          </p:cNvSpPr>
          <p:nvPr>
            <p:ph type="sldImg"/>
          </p:nvPr>
        </p:nvSpPr>
        <p:spPr/>
      </p:sp>
    </p:spTree>
    <p:extLst>
      <p:ext uri="{BB962C8B-B14F-4D97-AF65-F5344CB8AC3E}">
        <p14:creationId xmlns:p14="http://schemas.microsoft.com/office/powerpoint/2010/main" val="306938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slide gives an overview of the application that you will build through the labs in this course. The highlighted portions are relevant to this module.</a:t>
            </a:r>
          </a:p>
          <a:p>
            <a:endParaRPr lang="en-US" dirty="0"/>
          </a:p>
          <a:p>
            <a:r>
              <a:rPr lang="en-US" dirty="0"/>
              <a:t>As highlighted in the diagram, you will host a static website with Amazon S3. The bucket will be protected with a bucket policy to limit the source of requests.</a:t>
            </a:r>
          </a:p>
        </p:txBody>
      </p:sp>
    </p:spTree>
    <p:extLst>
      <p:ext uri="{BB962C8B-B14F-4D97-AF65-F5344CB8AC3E}">
        <p14:creationId xmlns:p14="http://schemas.microsoft.com/office/powerpoint/2010/main" val="268678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 Introducing Amazon S3.</a:t>
            </a:r>
          </a:p>
        </p:txBody>
      </p:sp>
    </p:spTree>
    <p:extLst>
      <p:ext uri="{BB962C8B-B14F-4D97-AF65-F5344CB8AC3E}">
        <p14:creationId xmlns:p14="http://schemas.microsoft.com/office/powerpoint/2010/main" val="4090153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71111"/>
          </a:xfrm>
        </p:spPr>
        <p:txBody>
          <a:bodyPr/>
          <a:lstStyle/>
          <a:p>
            <a:r>
              <a:rPr lang="en-US" dirty="0"/>
              <a:t>When applications generate large amounts of data, developers need storage services that are designed to deliver virtually unlimited storage, durability, availability, performance, and security. </a:t>
            </a:r>
          </a:p>
          <a:p>
            <a:endParaRPr lang="en-US" dirty="0"/>
          </a:p>
          <a:p>
            <a:r>
              <a:rPr lang="en-US" dirty="0"/>
              <a:t>Amazon Simple Storage Service (Amazon S3) is an object storage service that offers the ability to store large amounts of data. Developers can use Amazon S3 as an object storage solution for backup files, Internet of Things (IoT) device data, big data repositories, and more. </a:t>
            </a:r>
          </a:p>
          <a:p>
            <a:endParaRPr lang="en-US" dirty="0"/>
          </a:p>
          <a:p>
            <a:r>
              <a:rPr lang="en-US" dirty="0"/>
              <a:t>Amazon S3 is designed for 99.999999999 percent (11 9s) of durability. This percentage means that if you store 10,000,00 objects in Amazon S3, you might lose one object every 10,000 years, on average.</a:t>
            </a:r>
          </a:p>
          <a:p>
            <a:endParaRPr lang="en-US" dirty="0"/>
          </a:p>
          <a:p>
            <a:r>
              <a:rPr lang="en-US" dirty="0"/>
              <a:t>You can manage Amazon S3 in the console or programmatically. Amazon S3 can be configured with fine-tuned access controls for specific business goals or compliance requirements.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configure Amazon S3 to generate event notifications. For example, you can configure notifications when an object is created, deleted, or restored; or lost from Reduced Redundancy Storage (RRS). You can also configure a notification to be sent when a replication event occurs. Notifications can be used with AWS Lambda, Amazon Simple Notification Service (Amazon SNS), or Amazon Simple Queue Service (Amazon SQS).</a:t>
            </a:r>
          </a:p>
          <a:p>
            <a:endParaRPr lang="en-US" dirty="0"/>
          </a:p>
          <a:p>
            <a:r>
              <a:rPr lang="en-US" kern="1200" dirty="0">
                <a:solidFill>
                  <a:schemeClr val="tx1"/>
                </a:solidFill>
                <a:effectLst/>
                <a:latin typeface="+mn-lt"/>
                <a:ea typeface="+mn-ea"/>
                <a:cs typeface="+mn-cs"/>
              </a:rPr>
              <a:t>For more information about Amazon S3, see the Amazon S3 product page at </a:t>
            </a:r>
            <a:r>
              <a:rPr lang="en-US" u="sng" kern="1200" dirty="0">
                <a:solidFill>
                  <a:schemeClr val="tx1"/>
                </a:solidFill>
                <a:effectLst/>
                <a:latin typeface="+mn-lt"/>
                <a:ea typeface="+mn-ea"/>
                <a:cs typeface="+mn-cs"/>
                <a:hlinkClick r:id="rId3"/>
              </a:rPr>
              <a:t>https://aws.amazon.com/s3/</a:t>
            </a:r>
            <a:r>
              <a:rPr lang="en-US"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488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086100"/>
          </a:xfrm>
        </p:spPr>
        <p:txBody>
          <a:bodyPr/>
          <a:lstStyle/>
          <a:p>
            <a:r>
              <a:rPr lang="en-US" dirty="0"/>
              <a:t>Amazon S3 has many use cases. You can use Amazon S3 for content storage and distribution, backup and restore, archiving, data lakes, big data analytics, disaster recovery (DR), and static website hosting.</a:t>
            </a:r>
          </a:p>
          <a:p>
            <a:endParaRPr lang="en-US" dirty="0"/>
          </a:p>
          <a:p>
            <a:pPr marL="171450" indent="-171450">
              <a:buFont typeface="Arial" panose="020B0604020202020204" pitchFamily="34" charset="0"/>
              <a:buChar char="•"/>
            </a:pPr>
            <a:r>
              <a:rPr lang="en-US" dirty="0"/>
              <a:t>You can securely store static content—such as images, videos, and music—to Amazon S3 and then distribute the content directly from Amazon S3 or through Amazon CloudFront edge locations.</a:t>
            </a:r>
          </a:p>
          <a:p>
            <a:pPr lvl="1"/>
            <a:endParaRPr lang="en-US" dirty="0"/>
          </a:p>
          <a:p>
            <a:pPr marL="171450" indent="-171450">
              <a:buFont typeface="Arial" panose="020B0604020202020204" pitchFamily="34" charset="0"/>
              <a:buChar char="•"/>
            </a:pPr>
            <a:r>
              <a:rPr lang="en-US" dirty="0"/>
              <a:t>You can back up your data and use storage lifecycle policies to archive rarely accessed data to Amazon Simple Storage Service Glacier.</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You can create a data lake in Amazon S3. A data lake is a centralized repository that allows you to store all your structured and unstructured data at any scale. With a data lake, you can extract valuable insights using query-in-place, analytics, and machine learning tools. </a:t>
            </a:r>
          </a:p>
          <a:p>
            <a:pPr lvl="1"/>
            <a:endParaRPr lang="en-US" dirty="0"/>
          </a:p>
          <a:p>
            <a:pPr marL="171450" lvl="0" indent="-171450">
              <a:buFont typeface="Arial" panose="020B0604020202020204" pitchFamily="34" charset="0"/>
              <a:buChar char="•"/>
            </a:pPr>
            <a:r>
              <a:rPr lang="en-US" dirty="0"/>
              <a:t>The highly durable, secure, global infrastructure provided by Amazon S3 offers a robust disaster recovery (DR)W solution. You can use Amazon S3 to protect critical data, applications, and IT systems running in the AWS Cloud or in your on-premises environment without incurring the expense of a second physical site. Cross-Region Replication (CRR) enables automatic, asynchronous copying of objects across buckets in different AWS Regions.</a:t>
            </a:r>
          </a:p>
          <a:p>
            <a:pPr marL="0" lvl="0" indent="0">
              <a:buFont typeface="Arial" panose="020B0604020202020204" pitchFamily="34" charset="0"/>
              <a:buNone/>
            </a:pPr>
            <a:endParaRPr lang="en-US" dirty="0"/>
          </a:p>
          <a:p>
            <a:pPr lvl="0"/>
            <a:r>
              <a:rPr lang="en-US" dirty="0"/>
              <a:t>You can use Amazon S3 to host a static website. On a static website, individual webpages include static content. They might also contain client-side scripts. By contrast, a dynamic webpage relies on server-side processing, including server-side scripts such as PHP, JSP, or ASP.NET. </a:t>
            </a:r>
            <a:r>
              <a:rPr lang="en-US" sz="1100" kern="1200" dirty="0">
                <a:solidFill>
                  <a:schemeClr val="tx1"/>
                </a:solidFill>
                <a:effectLst/>
                <a:latin typeface="+mn-lt"/>
                <a:ea typeface="+mn-ea"/>
                <a:cs typeface="+mn-cs"/>
              </a:rPr>
              <a:t>Amazon S3 doesn’t support server-side scripting. For more information, see Hosting a Static Website Using Amazon S3 at </a:t>
            </a:r>
            <a:r>
              <a:rPr lang="en-US" sz="1100" u="sng" kern="1200" dirty="0">
                <a:solidFill>
                  <a:schemeClr val="tx1"/>
                </a:solidFill>
                <a:effectLst/>
                <a:latin typeface="+mn-lt"/>
                <a:ea typeface="+mn-ea"/>
                <a:cs typeface="+mn-cs"/>
                <a:hlinkClick r:id="rId3"/>
              </a:rPr>
              <a:t>https://docs.aws.amazon.com/AmazonS3/latest/userguide/WebsiteHosting.html</a:t>
            </a:r>
            <a:r>
              <a:rPr lang="en-US" sz="1100" kern="1200" dirty="0">
                <a:solidFill>
                  <a:schemeClr val="tx1"/>
                </a:solidFill>
                <a:effectLst/>
                <a:latin typeface="+mn-lt"/>
                <a:ea typeface="+mn-ea"/>
                <a:cs typeface="+mn-cs"/>
              </a:rPr>
              <a:t>.</a:t>
            </a:r>
            <a:endParaRPr lang="en-US" dirty="0"/>
          </a:p>
        </p:txBody>
      </p:sp>
      <p:sp>
        <p:nvSpPr>
          <p:cNvPr id="5" name="Slide Image Placeholder 4">
            <a:extLst>
              <a:ext uri="{FF2B5EF4-FFF2-40B4-BE49-F238E27FC236}">
                <a16:creationId xmlns:a16="http://schemas.microsoft.com/office/drawing/2014/main" id="{BD3257ED-BA1A-403A-9E23-6FAE883E5E10}"/>
              </a:ext>
            </a:extLst>
          </p:cNvPr>
          <p:cNvSpPr>
            <a:spLocks noGrp="1" noRot="1" noChangeAspect="1"/>
          </p:cNvSpPr>
          <p:nvPr>
            <p:ph type="sldImg"/>
          </p:nvPr>
        </p:nvSpPr>
        <p:spPr/>
      </p:sp>
    </p:spTree>
    <p:extLst>
      <p:ext uri="{BB962C8B-B14F-4D97-AF65-F5344CB8AC3E}">
        <p14:creationId xmlns:p14="http://schemas.microsoft.com/office/powerpoint/2010/main" val="131050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chor="t">
            <a:noAutofit/>
          </a:bodyPr>
          <a:lstStyle>
            <a:lvl1pPr>
              <a:defRPr sz="6000">
                <a:solidFill>
                  <a:schemeClr val="bg1"/>
                </a:solidFill>
              </a:defRPr>
            </a:lvl1pPr>
          </a:lstStyle>
          <a:p>
            <a:r>
              <a:rPr lang="en-US" dirty="0"/>
              <a:t>Click to edit Master title style</a:t>
            </a:r>
          </a:p>
        </p:txBody>
      </p:sp>
      <p:sp>
        <p:nvSpPr>
          <p:cNvPr id="9" name="Footer Placeholder 4">
            <a:extLst>
              <a:ext uri="{FF2B5EF4-FFF2-40B4-BE49-F238E27FC236}">
                <a16:creationId xmlns:a16="http://schemas.microsoft.com/office/drawing/2014/main" id="{9D21281C-1634-4EFA-980C-01F03B4ED58E}"/>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defRPr/>
            </a:pPr>
            <a:r>
              <a:rPr lang="en-US" dirty="0">
                <a:solidFill>
                  <a:srgbClr val="FFFFFF"/>
                </a:solidFill>
              </a:rPr>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chor="t">
            <a:noAutofit/>
          </a:bodyPr>
          <a:lstStyle>
            <a:lvl1pPr>
              <a:defRPr sz="4000">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
        <p:nvSpPr>
          <p:cNvPr id="7" name="Footer text">
            <a:extLst>
              <a:ext uri="{FF2B5EF4-FFF2-40B4-BE49-F238E27FC236}">
                <a16:creationId xmlns:a16="http://schemas.microsoft.com/office/drawing/2014/main" id="{660C1AB6-ED7F-4A76-8DC4-F3042A91A801}"/>
              </a:ext>
            </a:extLst>
          </p:cNvPr>
          <p:cNvSpPr txBox="1"/>
          <p:nvPr userDrawn="1"/>
        </p:nvSpPr>
        <p:spPr>
          <a:xfrm>
            <a:off x="419100" y="6423496"/>
            <a:ext cx="368562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 2021, Amazon Web Services, Inc. or its affiliates. All rights reserved.</a:t>
            </a:r>
          </a:p>
        </p:txBody>
      </p:sp>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10" name="Footer text">
            <a:extLst>
              <a:ext uri="{FF2B5EF4-FFF2-40B4-BE49-F238E27FC236}">
                <a16:creationId xmlns:a16="http://schemas.microsoft.com/office/drawing/2014/main" id="{493F3936-0448-4B87-8F6D-734ACCFAC9D1}"/>
              </a:ext>
            </a:extLst>
          </p:cNvPr>
          <p:cNvSpPr txBox="1"/>
          <p:nvPr userDrawn="1"/>
        </p:nvSpPr>
        <p:spPr>
          <a:xfrm>
            <a:off x="7796332" y="6423496"/>
            <a:ext cx="368562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898989"/>
                </a:solidFill>
              </a:rPr>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7" name="Footer text">
            <a:extLst>
              <a:ext uri="{FF2B5EF4-FFF2-40B4-BE49-F238E27FC236}">
                <a16:creationId xmlns:a16="http://schemas.microsoft.com/office/drawing/2014/main" id="{EBF14C1A-8810-48AE-BEE1-79DED9436DE8}"/>
              </a:ext>
            </a:extLst>
          </p:cNvPr>
          <p:cNvSpPr txBox="1"/>
          <p:nvPr userDrawn="1"/>
        </p:nvSpPr>
        <p:spPr>
          <a:xfrm>
            <a:off x="419100" y="6423496"/>
            <a:ext cx="368562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898989"/>
                </a:solidFill>
              </a:rPr>
              <a:t>© 2021,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sv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hyperlink" Target="http://doc-example-bucket.s3.eu-west-1.amazonaws.com/cat.jpg"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41.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image" Target="../media/image24.sv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30.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55.xml"/><Relationship Id="rId6" Type="http://schemas.openxmlformats.org/officeDocument/2006/relationships/image" Target="../media/image31.svg"/><Relationship Id="rId11" Type="http://schemas.openxmlformats.org/officeDocument/2006/relationships/image" Target="../media/image18.svg"/><Relationship Id="rId5" Type="http://schemas.openxmlformats.org/officeDocument/2006/relationships/image" Target="../media/image30.png"/><Relationship Id="rId10" Type="http://schemas.openxmlformats.org/officeDocument/2006/relationships/image" Target="../media/image17.png"/><Relationship Id="rId4" Type="http://schemas.openxmlformats.org/officeDocument/2006/relationships/image" Target="../media/image29.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31.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notesSlide" Target="../notesSlides/notesSlide33.xml"/><Relationship Id="rId7"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18.svg"/><Relationship Id="rId4" Type="http://schemas.openxmlformats.org/officeDocument/2006/relationships/image" Target="../media/image35.pn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40.png"/><Relationship Id="rId5" Type="http://schemas.openxmlformats.org/officeDocument/2006/relationships/image" Target="../media/image18.sv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tags" Target="../tags/tag63.xml"/><Relationship Id="rId5" Type="http://schemas.openxmlformats.org/officeDocument/2006/relationships/image" Target="../media/image43.pn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44.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67.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notesSlide" Target="../notesSlides/notesSlide45.xml"/><Relationship Id="rId21" Type="http://schemas.openxmlformats.org/officeDocument/2006/relationships/image" Target="../media/image63.png"/><Relationship Id="rId34" Type="http://schemas.openxmlformats.org/officeDocument/2006/relationships/image" Target="../media/image74.pn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24.svg"/><Relationship Id="rId2" Type="http://schemas.openxmlformats.org/officeDocument/2006/relationships/slideLayout" Target="../slideLayouts/slideLayout18.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tags" Target="../tags/tag70.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66.png"/><Relationship Id="rId32" Type="http://schemas.openxmlformats.org/officeDocument/2006/relationships/image" Target="../media/image23.png"/><Relationship Id="rId5" Type="http://schemas.openxmlformats.org/officeDocument/2006/relationships/image" Target="../media/image47.sv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6.xml"/><Relationship Id="rId7" Type="http://schemas.openxmlformats.org/officeDocument/2006/relationships/image" Target="../media/image39.svg"/><Relationship Id="rId2" Type="http://schemas.openxmlformats.org/officeDocument/2006/relationships/slideLayout" Target="../slideLayouts/slideLayout6.xml"/><Relationship Id="rId1" Type="http://schemas.openxmlformats.org/officeDocument/2006/relationships/tags" Target="../tags/tag71.xml"/><Relationship Id="rId6" Type="http://schemas.openxmlformats.org/officeDocument/2006/relationships/image" Target="../media/image38.png"/><Relationship Id="rId11" Type="http://schemas.openxmlformats.org/officeDocument/2006/relationships/image" Target="../media/image76.svg"/><Relationship Id="rId5" Type="http://schemas.openxmlformats.org/officeDocument/2006/relationships/image" Target="../media/image36.svg"/><Relationship Id="rId10" Type="http://schemas.openxmlformats.org/officeDocument/2006/relationships/image" Target="../media/image75.png"/><Relationship Id="rId4" Type="http://schemas.openxmlformats.org/officeDocument/2006/relationships/image" Target="../media/image35.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a:t>AWS Academy Cloud Developing</a:t>
            </a:r>
            <a:endParaRPr lang="en-US" dirty="0"/>
          </a:p>
        </p:txBody>
      </p:sp>
      <p:sp>
        <p:nvSpPr>
          <p:cNvPr id="6" name="Title 5"/>
          <p:cNvSpPr>
            <a:spLocks noGrp="1"/>
          </p:cNvSpPr>
          <p:nvPr>
            <p:ph type="title"/>
          </p:nvPr>
        </p:nvSpPr>
        <p:spPr/>
        <p:txBody>
          <a:bodyPr/>
          <a:lstStyle/>
          <a:p>
            <a:r>
              <a:rPr lang="en-US"/>
              <a:t>Module 3: Developing Storage Solutions</a:t>
            </a:r>
            <a:endParaRPr lang="en-US" dirty="0"/>
          </a:p>
        </p:txBody>
      </p:sp>
      <p:sp>
        <p:nvSpPr>
          <p:cNvPr id="5" name="Footer Placeholder 4">
            <a:extLst>
              <a:ext uri="{FF2B5EF4-FFF2-40B4-BE49-F238E27FC236}">
                <a16:creationId xmlns:a16="http://schemas.microsoft.com/office/drawing/2014/main" id="{65D86356-EDA8-446E-BC71-8F47A807636E}"/>
              </a:ext>
            </a:extLst>
          </p:cNvPr>
          <p:cNvSpPr>
            <a:spLocks noGrp="1"/>
          </p:cNvSpPr>
          <p:nvPr>
            <p:ph type="ftr" sz="quarter" idx="3"/>
          </p:nvPr>
        </p:nvSpPr>
        <p:spPr/>
        <p:txBody>
          <a:bodyPr/>
          <a:lstStyle/>
          <a:p>
            <a:pPr>
              <a:defRPr/>
            </a:pPr>
            <a:r>
              <a:rPr lang="en-US">
                <a:solidFill>
                  <a:srgbClr val="FFFFFF"/>
                </a:solidFill>
              </a:rPr>
              <a:t>© 2021, Amazon Web Services, Inc. or its affiliates. All rights reserved</a:t>
            </a:r>
            <a:endParaRPr lang="en-US" dirty="0">
              <a:solidFill>
                <a:srgbClr val="FFFFFF"/>
              </a:solidFill>
            </a:endParaRP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a:t>
            </a:r>
            <a:r>
              <a:rPr lang="en-US" dirty="0">
                <a:solidFill>
                  <a:srgbClr val="FFFFFF"/>
                </a:solidFill>
              </a:rPr>
              <a:t>S3 </a:t>
            </a:r>
            <a:r>
              <a:rPr lang="en-US" dirty="0"/>
              <a:t>components</a:t>
            </a:r>
            <a:endParaRPr lang="en-US" dirty="0">
              <a:solidFill>
                <a:srgbClr val="FFFFFF"/>
              </a:solidFill>
              <a:latin typeface="Amazon Ember Light" panose="020B0403020204020204"/>
            </a:endParaRPr>
          </a:p>
        </p:txBody>
      </p:sp>
      <p:grpSp>
        <p:nvGrpSpPr>
          <p:cNvPr id="5" name="Group 4" descr="s3 bucket icon."/>
          <p:cNvGrpSpPr/>
          <p:nvPr/>
        </p:nvGrpSpPr>
        <p:grpSpPr>
          <a:xfrm>
            <a:off x="648465" y="1661931"/>
            <a:ext cx="1095172" cy="1376249"/>
            <a:chOff x="755272" y="1968008"/>
            <a:chExt cx="1095172" cy="1376249"/>
          </a:xfrm>
        </p:grpSpPr>
        <p:pic>
          <p:nvPicPr>
            <p:cNvPr id="25"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784" y="1968008"/>
              <a:ext cx="902148" cy="902148"/>
            </a:xfrm>
            <a:prstGeom prst="rect">
              <a:avLst/>
            </a:prstGeom>
          </p:spPr>
        </p:pic>
        <p:sp>
          <p:nvSpPr>
            <p:cNvPr id="4" name="TextBox 3"/>
            <p:cNvSpPr txBox="1"/>
            <p:nvPr/>
          </p:nvSpPr>
          <p:spPr>
            <a:xfrm>
              <a:off x="755272" y="2882592"/>
              <a:ext cx="109517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Bucket</a:t>
              </a:r>
            </a:p>
          </p:txBody>
        </p:sp>
      </p:grpSp>
      <p:sp>
        <p:nvSpPr>
          <p:cNvPr id="11" name="Rounded Rectangular Callout 10"/>
          <p:cNvSpPr/>
          <p:nvPr/>
        </p:nvSpPr>
        <p:spPr>
          <a:xfrm>
            <a:off x="3211481" y="2734857"/>
            <a:ext cx="4553521" cy="1474546"/>
          </a:xfrm>
          <a:prstGeom prst="wedgeRoundRectCallout">
            <a:avLst>
              <a:gd name="adj1" fmla="val -14342"/>
              <a:gd name="adj2" fmla="val -22361"/>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Each bucket is </a:t>
            </a: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Regional</a:t>
            </a:r>
            <a:r>
              <a:rPr lang="en-US" sz="2400" dirty="0">
                <a:solidFill>
                  <a:schemeClr val="tx1"/>
                </a:solidFill>
              </a:rPr>
              <a:t> and has a </a:t>
            </a: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Region-specific endpoint </a:t>
            </a:r>
            <a:r>
              <a:rPr lang="en-US" sz="2400" dirty="0">
                <a:solidFill>
                  <a:schemeClr val="tx1"/>
                </a:solidFill>
              </a:rPr>
              <a:t>in this format</a:t>
            </a:r>
          </a:p>
        </p:txBody>
      </p:sp>
      <p:sp>
        <p:nvSpPr>
          <p:cNvPr id="7" name="TextBox 6"/>
          <p:cNvSpPr txBox="1"/>
          <p:nvPr/>
        </p:nvSpPr>
        <p:spPr>
          <a:xfrm>
            <a:off x="2092553" y="1955222"/>
            <a:ext cx="8260595"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https://s3-&lt;</a:t>
            </a:r>
            <a:r>
              <a:rPr lang="en-US" sz="2400"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aws-region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&gt;.amazonaws.com/&lt;</a:t>
            </a:r>
            <a:r>
              <a:rPr lang="en-US" sz="2400"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bucket-name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&gt;/</a:t>
            </a:r>
          </a:p>
        </p:txBody>
      </p:sp>
      <p:sp>
        <p:nvSpPr>
          <p:cNvPr id="16" name="Right Brace 15">
            <a:extLst>
              <a:ext uri="{FF2B5EF4-FFF2-40B4-BE49-F238E27FC236}">
                <a16:creationId xmlns:a16="http://schemas.microsoft.com/office/drawing/2014/main" id="{FF77CBAD-A7D3-4111-AB93-D0E78AB9A717}"/>
              </a:ext>
              <a:ext uri="{C183D7F6-B498-43B3-948B-1728B52AA6E4}">
                <adec:decorative xmlns:adec="http://schemas.microsoft.com/office/drawing/2017/decorative" val="1"/>
              </a:ext>
            </a:extLst>
          </p:cNvPr>
          <p:cNvSpPr/>
          <p:nvPr/>
        </p:nvSpPr>
        <p:spPr>
          <a:xfrm rot="5400000">
            <a:off x="5286108" y="231031"/>
            <a:ext cx="351280" cy="4500534"/>
          </a:xfrm>
          <a:prstGeom prst="rightBrace">
            <a:avLst>
              <a:gd name="adj1" fmla="val 8333"/>
              <a:gd name="adj2" fmla="val 49036"/>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descr="media object icon."/>
          <p:cNvGrpSpPr/>
          <p:nvPr/>
        </p:nvGrpSpPr>
        <p:grpSpPr>
          <a:xfrm>
            <a:off x="648465" y="4729092"/>
            <a:ext cx="1075936" cy="1197903"/>
            <a:chOff x="755272" y="3608274"/>
            <a:chExt cx="1075936" cy="1197903"/>
          </a:xfrm>
        </p:grpSpPr>
        <p:pic>
          <p:nvPicPr>
            <p:cNvPr id="19" name="Graphic 23">
              <a:extLst>
                <a:ext uri="{FF2B5EF4-FFF2-40B4-BE49-F238E27FC236}">
                  <a16:creationId xmlns:a16="http://schemas.microsoft.com/office/drawing/2014/main" id="{5F43C684-E7CD-7B41-ACA7-B11152EF7F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480" y="3608274"/>
              <a:ext cx="731520" cy="731520"/>
            </a:xfrm>
            <a:prstGeom prst="rect">
              <a:avLst/>
            </a:prstGeom>
          </p:spPr>
        </p:pic>
        <p:sp>
          <p:nvSpPr>
            <p:cNvPr id="20" name="TextBox 19"/>
            <p:cNvSpPr txBox="1"/>
            <p:nvPr/>
          </p:nvSpPr>
          <p:spPr>
            <a:xfrm>
              <a:off x="755272" y="4344512"/>
              <a:ext cx="1075936"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Object</a:t>
              </a:r>
            </a:p>
          </p:txBody>
        </p:sp>
      </p:grpSp>
      <p:sp>
        <p:nvSpPr>
          <p:cNvPr id="26" name="TextBox 25"/>
          <p:cNvSpPr txBox="1"/>
          <p:nvPr/>
        </p:nvSpPr>
        <p:spPr>
          <a:xfrm>
            <a:off x="2016353" y="4864019"/>
            <a:ext cx="9906879"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https://s3-&lt;</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aws-region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&gt;.amazonaws.com/&lt;</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bucket-name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&gt;/&lt;</a:t>
            </a:r>
            <a:r>
              <a:rPr lang="en-US" sz="2400"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object-key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&gt;</a:t>
            </a:r>
          </a:p>
        </p:txBody>
      </p:sp>
      <p:sp>
        <p:nvSpPr>
          <p:cNvPr id="24" name="Right Brace 23">
            <a:extLst>
              <a:ext uri="{FF2B5EF4-FFF2-40B4-BE49-F238E27FC236}">
                <a16:creationId xmlns:a16="http://schemas.microsoft.com/office/drawing/2014/main" id="{0EE809CC-5CDF-48AF-8699-5B32F8F1F892}"/>
              </a:ext>
              <a:ext uri="{C183D7F6-B498-43B3-948B-1728B52AA6E4}">
                <adec:decorative xmlns:adec="http://schemas.microsoft.com/office/drawing/2017/decorative" val="1"/>
              </a:ext>
            </a:extLst>
          </p:cNvPr>
          <p:cNvSpPr/>
          <p:nvPr/>
        </p:nvSpPr>
        <p:spPr>
          <a:xfrm rot="5400000">
            <a:off x="10556801" y="4545584"/>
            <a:ext cx="351280" cy="1535928"/>
          </a:xfrm>
          <a:prstGeom prst="rightBrace">
            <a:avLst>
              <a:gd name="adj1" fmla="val 8333"/>
              <a:gd name="adj2" fmla="val 56556"/>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ounded Rectangular Callout 10">
            <a:extLst>
              <a:ext uri="{FF2B5EF4-FFF2-40B4-BE49-F238E27FC236}">
                <a16:creationId xmlns:a16="http://schemas.microsoft.com/office/drawing/2014/main" id="{D0AB0C67-1F19-4F2D-9DBE-0779FCC0FB39}"/>
              </a:ext>
            </a:extLst>
          </p:cNvPr>
          <p:cNvSpPr/>
          <p:nvPr/>
        </p:nvSpPr>
        <p:spPr>
          <a:xfrm>
            <a:off x="9359660" y="5542250"/>
            <a:ext cx="2563572" cy="769489"/>
          </a:xfrm>
          <a:prstGeom prst="wedgeRoundRectCallout">
            <a:avLst>
              <a:gd name="adj1" fmla="val -14342"/>
              <a:gd name="adj2" fmla="val -22361"/>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a typeface="Amazon Ember" panose="020B0603020204020204" pitchFamily="34" charset="0"/>
                <a:cs typeface="Amazon Ember" panose="020B0603020204020204" pitchFamily="34" charset="0"/>
              </a:rPr>
              <a:t>Object key example: </a:t>
            </a: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preview.mp4</a:t>
            </a:r>
          </a:p>
        </p:txBody>
      </p:sp>
      <p:sp>
        <p:nvSpPr>
          <p:cNvPr id="3" name="Slide Number Placeholder 2">
            <a:extLst>
              <a:ext uri="{FF2B5EF4-FFF2-40B4-BE49-F238E27FC236}">
                <a16:creationId xmlns:a16="http://schemas.microsoft.com/office/drawing/2014/main" id="{1A8A928B-91E3-4271-B01C-FC101EC39B65}"/>
              </a:ext>
            </a:extLst>
          </p:cNvPr>
          <p:cNvSpPr>
            <a:spLocks noGrp="1"/>
          </p:cNvSpPr>
          <p:nvPr>
            <p:ph type="sldNum" sz="quarter" idx="12"/>
          </p:nvPr>
        </p:nvSpPr>
        <p:spPr/>
        <p:txBody>
          <a:bodyPr/>
          <a:lstStyle/>
          <a:p>
            <a:fld id="{B6A95138-A96E-2F42-A959-2EFD44FE4AB7}" type="slidenum">
              <a:rPr lang="en-US" smtClean="0"/>
              <a:t>10</a:t>
            </a:fld>
            <a:endParaRPr lang="en-US"/>
          </a:p>
        </p:txBody>
      </p:sp>
    </p:spTree>
    <p:custDataLst>
      <p:tags r:id="rId1"/>
    </p:custDataLst>
    <p:extLst>
      <p:ext uri="{BB962C8B-B14F-4D97-AF65-F5344CB8AC3E}">
        <p14:creationId xmlns:p14="http://schemas.microsoft.com/office/powerpoint/2010/main" val="272089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Amazon S3 is an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object storage </a:t>
            </a:r>
            <a:r>
              <a:rPr lang="en-US" dirty="0">
                <a:latin typeface="+mn-lt"/>
              </a:rPr>
              <a:t>service.</a:t>
            </a:r>
          </a:p>
          <a:p>
            <a:r>
              <a:rPr lang="en-US" dirty="0">
                <a:latin typeface="+mn-lt"/>
              </a:rPr>
              <a:t>Some uses for Amazon S3 include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content storage, backups, data lakes, DR, and static websites</a:t>
            </a:r>
            <a:r>
              <a:rPr lang="en-US" dirty="0">
                <a:latin typeface="+mn-lt"/>
              </a:rPr>
              <a:t>.</a:t>
            </a:r>
          </a:p>
          <a:p>
            <a:r>
              <a:rPr lang="en-US" dirty="0">
                <a:latin typeface="+mn-lt"/>
              </a:rPr>
              <a:t>Objects in an S3 bucket can be referred to by their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URL</a:t>
            </a:r>
            <a:r>
              <a:rPr lang="en-US" dirty="0">
                <a:latin typeface="+mn-lt"/>
              </a:rPr>
              <a:t>.</a:t>
            </a:r>
          </a:p>
          <a:p>
            <a:r>
              <a:rPr lang="en-US" dirty="0">
                <a:latin typeface="+mn-lt"/>
              </a:rPr>
              <a:t>The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key value </a:t>
            </a:r>
            <a:r>
              <a:rPr lang="en-US" dirty="0">
                <a:latin typeface="+mn-lt"/>
              </a:rPr>
              <a:t>identifies the object</a:t>
            </a:r>
            <a:r>
              <a:rPr lang="en-US" dirty="0">
                <a:solidFill>
                  <a:schemeClr val="accent5"/>
                </a:solidFill>
                <a:latin typeface="+mn-lt"/>
              </a:rPr>
              <a:t> </a:t>
            </a:r>
            <a:r>
              <a:rPr lang="en-US" dirty="0">
                <a:latin typeface="+mn-lt"/>
              </a:rPr>
              <a:t>in the bucket.</a:t>
            </a:r>
          </a:p>
        </p:txBody>
      </p:sp>
      <p:sp>
        <p:nvSpPr>
          <p:cNvPr id="4" name="Slide Number Placeholder 3">
            <a:extLst>
              <a:ext uri="{FF2B5EF4-FFF2-40B4-BE49-F238E27FC236}">
                <a16:creationId xmlns:a16="http://schemas.microsoft.com/office/drawing/2014/main" id="{B83AC782-9D18-41E3-8CC5-CDB49D492EF6}"/>
              </a:ext>
            </a:extLst>
          </p:cNvPr>
          <p:cNvSpPr>
            <a:spLocks noGrp="1"/>
          </p:cNvSpPr>
          <p:nvPr>
            <p:ph type="sldNum" sz="quarter" idx="10"/>
          </p:nvPr>
        </p:nvSpPr>
        <p:spPr/>
        <p:txBody>
          <a:bodyPr/>
          <a:lstStyle/>
          <a:p>
            <a:fld id="{B6A95138-A96E-2F42-A959-2EFD44FE4AB7}" type="slidenum">
              <a:rPr lang="en-US" smtClean="0"/>
              <a:pPr/>
              <a:t>11</a:t>
            </a:fld>
            <a:endParaRPr lang="en-US" dirty="0"/>
          </a:p>
        </p:txBody>
      </p:sp>
    </p:spTree>
    <p:custDataLst>
      <p:tags r:id="rId1"/>
    </p:custDataLst>
    <p:extLst>
      <p:ext uri="{BB962C8B-B14F-4D97-AF65-F5344CB8AC3E}">
        <p14:creationId xmlns:p14="http://schemas.microsoft.com/office/powerpoint/2010/main" val="203521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3: Creating S3 buckets</a:t>
            </a:r>
            <a:endParaRPr lang="en-US" dirty="0"/>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a:t>Module 3: Developing Storage Solutions</a:t>
            </a:r>
            <a:endParaRPr lang="en-US" dirty="0"/>
          </a:p>
        </p:txBody>
      </p:sp>
    </p:spTree>
    <p:custDataLst>
      <p:tags r:id="rId1"/>
    </p:custDataLst>
    <p:extLst>
      <p:ext uri="{BB962C8B-B14F-4D97-AF65-F5344CB8AC3E}">
        <p14:creationId xmlns:p14="http://schemas.microsoft.com/office/powerpoint/2010/main" val="244005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S3 bucket names</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a:xfrm>
            <a:off x="419099" y="1528175"/>
            <a:ext cx="9238248" cy="4648788"/>
          </a:xfrm>
        </p:spPr>
        <p:txBody>
          <a:bodyPr>
            <a:normAutofit/>
          </a:bodyPr>
          <a:lstStyle/>
          <a:p>
            <a:r>
              <a:rPr lang="en-US" dirty="0"/>
              <a:t>Bucket names must be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globally unique</a:t>
            </a:r>
            <a:r>
              <a:rPr lang="en-US" dirty="0">
                <a:latin typeface="+mn-lt"/>
                <a:ea typeface="Amazon Ember" panose="020B0603020204020204" pitchFamily="34" charset="0"/>
                <a:cs typeface="Amazon Ember" panose="020B0603020204020204" pitchFamily="34" charset="0"/>
              </a:rPr>
              <a:t>.</a:t>
            </a:r>
            <a:endParaRPr lang="en-US" dirty="0">
              <a:latin typeface="+mn-lt"/>
            </a:endParaRPr>
          </a:p>
          <a:p>
            <a:r>
              <a:rPr lang="en-US" dirty="0"/>
              <a:t>Additional rules to follow when you choose bucket names – </a:t>
            </a:r>
          </a:p>
          <a:p>
            <a:pPr lvl="1"/>
            <a:r>
              <a:rPr lang="en-US" sz="2800" dirty="0"/>
              <a:t>Use </a:t>
            </a:r>
            <a:r>
              <a:rPr lang="en-US" sz="2800" dirty="0">
                <a:solidFill>
                  <a:srgbClr val="000000"/>
                </a:solidFill>
              </a:rPr>
              <a:t>3–63</a:t>
            </a:r>
            <a:r>
              <a:rPr lang="en-US" sz="2800" dirty="0"/>
              <a:t> characters.</a:t>
            </a:r>
          </a:p>
          <a:p>
            <a:pPr lvl="1"/>
            <a:r>
              <a:rPr lang="en-US" sz="2800" dirty="0"/>
              <a:t>Use only lowercase letters, numbers, and hyphens (-).</a:t>
            </a:r>
          </a:p>
          <a:p>
            <a:pPr lvl="1"/>
            <a:r>
              <a:rPr lang="en-US" sz="2800" dirty="0"/>
              <a:t>Do not use uppercase characters or </a:t>
            </a:r>
            <a:r>
              <a:rPr lang="en-US" sz="2800" dirty="0">
                <a:solidFill>
                  <a:srgbClr val="000000"/>
                </a:solidFill>
              </a:rPr>
              <a:t>underscores</a:t>
            </a:r>
            <a:r>
              <a:rPr lang="en-US" sz="2800" dirty="0"/>
              <a:t> ( _ ).</a:t>
            </a:r>
          </a:p>
        </p:txBody>
      </p:sp>
      <p:pic>
        <p:nvPicPr>
          <p:cNvPr id="7"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4100" y="1528175"/>
            <a:ext cx="1828800" cy="1828800"/>
          </a:xfrm>
          <a:prstGeom prst="rect">
            <a:avLst/>
          </a:prstGeom>
        </p:spPr>
      </p:pic>
      <p:sp>
        <p:nvSpPr>
          <p:cNvPr id="4" name="Slide Number Placeholder 3">
            <a:extLst>
              <a:ext uri="{FF2B5EF4-FFF2-40B4-BE49-F238E27FC236}">
                <a16:creationId xmlns:a16="http://schemas.microsoft.com/office/drawing/2014/main" id="{17AAAF59-D26D-4C3D-AFCC-D8EE6501120B}"/>
              </a:ext>
            </a:extLst>
          </p:cNvPr>
          <p:cNvSpPr>
            <a:spLocks noGrp="1"/>
          </p:cNvSpPr>
          <p:nvPr>
            <p:ph type="sldNum" sz="quarter" idx="12"/>
          </p:nvPr>
        </p:nvSpPr>
        <p:spPr/>
        <p:txBody>
          <a:bodyPr/>
          <a:lstStyle/>
          <a:p>
            <a:fld id="{B6A95138-A96E-2F42-A959-2EFD44FE4AB7}" type="slidenum">
              <a:rPr lang="en-US" smtClean="0"/>
              <a:t>13</a:t>
            </a:fld>
            <a:endParaRPr lang="en-US"/>
          </a:p>
        </p:txBody>
      </p:sp>
    </p:spTree>
    <p:custDataLst>
      <p:tags r:id="rId1"/>
    </p:custDataLst>
    <p:extLst>
      <p:ext uri="{BB962C8B-B14F-4D97-AF65-F5344CB8AC3E}">
        <p14:creationId xmlns:p14="http://schemas.microsoft.com/office/powerpoint/2010/main" val="3543693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Amazon S3 bucket Regions</a:t>
            </a:r>
            <a:endParaRPr lang="en-US" dirty="0">
              <a:solidFill>
                <a:srgbClr val="FFFFFF"/>
              </a:solidFill>
              <a:latin typeface="Amazon Ember Light" panose="020B0403020204020204"/>
            </a:endParaRPr>
          </a:p>
        </p:txBody>
      </p:sp>
      <p:sp>
        <p:nvSpPr>
          <p:cNvPr id="4" name="TextBox 3"/>
          <p:cNvSpPr txBox="1"/>
          <p:nvPr/>
        </p:nvSpPr>
        <p:spPr>
          <a:xfrm>
            <a:off x="126315" y="1258567"/>
            <a:ext cx="3189015" cy="1323439"/>
          </a:xfrm>
          <a:prstGeom prst="rect">
            <a:avLst/>
          </a:prstGeom>
          <a:noFill/>
          <a:ln>
            <a:solidFill>
              <a:schemeClr val="tx1">
                <a:lumMod val="50000"/>
                <a:lumOff val="50000"/>
              </a:schemeClr>
            </a:solidFill>
          </a:ln>
        </p:spPr>
        <p:txBody>
          <a:bodyPr wrap="none" rtlCol="0">
            <a:spAutoFit/>
          </a:bodyPr>
          <a:lstStyle/>
          <a:p>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Deciding factors:</a:t>
            </a:r>
          </a:p>
          <a:p>
            <a:pPr marL="223838" indent="-223838">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Latency</a:t>
            </a:r>
          </a:p>
          <a:p>
            <a:pPr marL="223838" indent="-223838">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Cost</a:t>
            </a:r>
          </a:p>
          <a:p>
            <a:pPr marL="223838" indent="-223838">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Regulatory requirements</a:t>
            </a:r>
          </a:p>
        </p:txBody>
      </p:sp>
      <p:sp>
        <p:nvSpPr>
          <p:cNvPr id="3" name="Oval 2">
            <a:extLst>
              <a:ext uri="{C183D7F6-B498-43B3-948B-1728B52AA6E4}">
                <adec:decorative xmlns:adec="http://schemas.microsoft.com/office/drawing/2017/decorative" val="1"/>
              </a:ext>
            </a:extLst>
          </p:cNvPr>
          <p:cNvSpPr/>
          <p:nvPr/>
        </p:nvSpPr>
        <p:spPr>
          <a:xfrm>
            <a:off x="458703" y="4928774"/>
            <a:ext cx="457200" cy="457200"/>
          </a:xfrm>
          <a:prstGeom prst="ellipse">
            <a:avLst/>
          </a:prstGeom>
          <a:solidFill>
            <a:srgbClr val="DBDEDC"/>
          </a:solidFill>
          <a:ln w="38100">
            <a:solidFill>
              <a:srgbClr val="1D89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AAC2C"/>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997153" y="4972708"/>
            <a:ext cx="9845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Regions</a:t>
            </a:r>
          </a:p>
        </p:txBody>
      </p:sp>
      <p:sp>
        <p:nvSpPr>
          <p:cNvPr id="8" name="Oval 7">
            <a:extLst>
              <a:ext uri="{C183D7F6-B498-43B3-948B-1728B52AA6E4}">
                <adec:decorative xmlns:adec="http://schemas.microsoft.com/office/drawing/2017/decorative" val="1"/>
              </a:ext>
            </a:extLst>
          </p:cNvPr>
          <p:cNvSpPr/>
          <p:nvPr/>
        </p:nvSpPr>
        <p:spPr>
          <a:xfrm>
            <a:off x="458703" y="5571677"/>
            <a:ext cx="457200" cy="457200"/>
          </a:xfrm>
          <a:prstGeom prst="ellipse">
            <a:avLst/>
          </a:prstGeom>
          <a:solidFill>
            <a:srgbClr val="DBDEDC"/>
          </a:solidFill>
          <a:ln w="38100">
            <a:solidFill>
              <a:srgbClr val="EB5D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p:cNvSpPr txBox="1"/>
          <p:nvPr/>
        </p:nvSpPr>
        <p:spPr>
          <a:xfrm>
            <a:off x="997153" y="5615611"/>
            <a:ext cx="289374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New Region (coming soon)</a:t>
            </a:r>
          </a:p>
        </p:txBody>
      </p:sp>
      <p:pic>
        <p:nvPicPr>
          <p:cNvPr id="14" name="Picture 13" descr="Map showing global distribution of AWS Regions.">
            <a:extLst>
              <a:ext uri="{FF2B5EF4-FFF2-40B4-BE49-F238E27FC236}">
                <a16:creationId xmlns:a16="http://schemas.microsoft.com/office/drawing/2014/main" id="{79442411-B8BA-134D-B222-B86E2AC8488E}"/>
              </a:ext>
            </a:extLst>
          </p:cNvPr>
          <p:cNvPicPr>
            <a:picLocks noChangeAspect="1"/>
          </p:cNvPicPr>
          <p:nvPr/>
        </p:nvPicPr>
        <p:blipFill>
          <a:blip r:embed="rId4"/>
          <a:stretch>
            <a:fillRect/>
          </a:stretch>
        </p:blipFill>
        <p:spPr>
          <a:xfrm>
            <a:off x="3674597" y="1439842"/>
            <a:ext cx="8263670" cy="4131835"/>
          </a:xfrm>
          <a:prstGeom prst="rect">
            <a:avLst/>
          </a:prstGeom>
        </p:spPr>
      </p:pic>
      <p:sp>
        <p:nvSpPr>
          <p:cNvPr id="7" name="TextBox 6">
            <a:extLst>
              <a:ext uri="{FF2B5EF4-FFF2-40B4-BE49-F238E27FC236}">
                <a16:creationId xmlns:a16="http://schemas.microsoft.com/office/drawing/2014/main" id="{90A4B04E-A879-1847-AA89-F3C8CE8E3F10}"/>
              </a:ext>
            </a:extLst>
          </p:cNvPr>
          <p:cNvSpPr txBox="1"/>
          <p:nvPr/>
        </p:nvSpPr>
        <p:spPr>
          <a:xfrm>
            <a:off x="9724936" y="5615611"/>
            <a:ext cx="231666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*As of February 8, 2021</a:t>
            </a:r>
          </a:p>
        </p:txBody>
      </p:sp>
      <p:sp>
        <p:nvSpPr>
          <p:cNvPr id="5" name="Slide Number Placeholder 4">
            <a:extLst>
              <a:ext uri="{FF2B5EF4-FFF2-40B4-BE49-F238E27FC236}">
                <a16:creationId xmlns:a16="http://schemas.microsoft.com/office/drawing/2014/main" id="{1EFA9E52-CB6D-4548-8316-B20D909E3D99}"/>
              </a:ext>
            </a:extLst>
          </p:cNvPr>
          <p:cNvSpPr>
            <a:spLocks noGrp="1"/>
          </p:cNvSpPr>
          <p:nvPr>
            <p:ph type="sldNum" sz="quarter" idx="12"/>
          </p:nvPr>
        </p:nvSpPr>
        <p:spPr/>
        <p:txBody>
          <a:bodyPr/>
          <a:lstStyle/>
          <a:p>
            <a:fld id="{B6A95138-A96E-2F42-A959-2EFD44FE4AB7}" type="slidenum">
              <a:rPr lang="en-US" smtClean="0"/>
              <a:t>14</a:t>
            </a:fld>
            <a:endParaRPr lang="en-US"/>
          </a:p>
        </p:txBody>
      </p:sp>
    </p:spTree>
    <p:custDataLst>
      <p:tags r:id="rId1"/>
    </p:custDataLst>
    <p:extLst>
      <p:ext uri="{BB962C8B-B14F-4D97-AF65-F5344CB8AC3E}">
        <p14:creationId xmlns:p14="http://schemas.microsoft.com/office/powerpoint/2010/main" val="595905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Accessing buckets: Bucket URLs</a:t>
            </a:r>
            <a:endParaRPr lang="en-US" dirty="0">
              <a:solidFill>
                <a:srgbClr val="FFFFFF"/>
              </a:solidFill>
              <a:latin typeface="Amazon Ember Light" panose="020B0403020204020204"/>
            </a:endParaRPr>
          </a:p>
        </p:txBody>
      </p:sp>
      <p:sp>
        <p:nvSpPr>
          <p:cNvPr id="9" name="Rectangle 8"/>
          <p:cNvSpPr/>
          <p:nvPr/>
        </p:nvSpPr>
        <p:spPr>
          <a:xfrm>
            <a:off x="419100" y="1686549"/>
            <a:ext cx="11353800" cy="424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Virtual-host-style URL</a:t>
            </a: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Bucket name is part of the domain name in the URL.</a:t>
            </a: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Structure: </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http://&lt;</a:t>
            </a:r>
            <a:r>
              <a:rPr lang="en-US" sz="2000" i="1"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bucket-name</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&gt;.s3-&lt;</a:t>
            </a:r>
            <a:r>
              <a:rPr lang="en-US" sz="2000" i="1"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aws-region</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&gt;.amazonaws.com/&lt;</a:t>
            </a:r>
            <a:r>
              <a:rPr lang="en-US" sz="2000" i="1"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object-key</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&gt;</a:t>
            </a: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Example: </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http://DOC-EXAMPLE-BUCKET.s3.eu-west-1.amazonaws.com/cat.jp</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hlinkClick r:id="rId4">
                  <a:extLst>
                    <a:ext uri="{A12FA001-AC4F-418D-AE19-62706E023703}">
                      <ahyp:hlinkClr xmlns:ahyp="http://schemas.microsoft.com/office/drawing/2018/hyperlinkcolor" val="tx"/>
                    </a:ext>
                  </a:extLst>
                </a:hlinkClick>
              </a:rPr>
              <a:t>g</a:t>
            </a:r>
            <a:endPar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endParaRPr>
          </a:p>
          <a:p>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Useful for hosting a static website (</a:t>
            </a:r>
            <a:r>
              <a:rPr lang="en-US" sz="2400" i="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must be enabled</a:t>
            </a: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Structure: </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http://&lt;</a:t>
            </a:r>
            <a:r>
              <a:rPr lang="en-US" sz="2000" i="1"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bucket-name</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&gt;.s3-website-&lt;</a:t>
            </a:r>
            <a:r>
              <a:rPr lang="en-US" sz="2000" i="1"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aws-region</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&gt;.amazonaws.com</a:t>
            </a:r>
          </a:p>
          <a:p>
            <a:pPr marL="342900" indent="-342900">
              <a:buFont typeface="Arial" panose="020B0604020202020204" pitchFamily="34" charset="0"/>
              <a:buChar char="•"/>
            </a:pP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Example: </a:t>
            </a:r>
            <a:r>
              <a:rPr lang="en-US" sz="2000" dirty="0">
                <a:solidFill>
                  <a:schemeClr val="tx1"/>
                </a:solidFill>
                <a:latin typeface="Consolas" panose="020B0609020204030204" pitchFamily="49" charset="0"/>
                <a:ea typeface="Amazon Ember Light" panose="020B0403020204020204" pitchFamily="34" charset="0"/>
                <a:cs typeface="Consolas" panose="020B0609020204030204" pitchFamily="49" charset="0"/>
              </a:rPr>
              <a:t>http://DOC-EXAMPLE-BUCKET.s3-website-eu-west-1.amazonaws.com</a:t>
            </a:r>
          </a:p>
          <a:p>
            <a:pPr marL="342900" indent="-342900">
              <a:buFont typeface="Arial" panose="020B0604020202020204" pitchFamily="34" charset="0"/>
              <a:buChar cha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FF2B5EF4-FFF2-40B4-BE49-F238E27FC236}">
                <a16:creationId xmlns:a16="http://schemas.microsoft.com/office/drawing/2014/main" id="{9E7D8D0A-D9AA-4859-86CF-89EF91AEE043}"/>
              </a:ext>
            </a:extLst>
          </p:cNvPr>
          <p:cNvSpPr>
            <a:spLocks noGrp="1"/>
          </p:cNvSpPr>
          <p:nvPr>
            <p:ph type="sldNum" sz="quarter" idx="12"/>
          </p:nvPr>
        </p:nvSpPr>
        <p:spPr/>
        <p:txBody>
          <a:bodyPr/>
          <a:lstStyle/>
          <a:p>
            <a:fld id="{B6A95138-A96E-2F42-A959-2EFD44FE4AB7}" type="slidenum">
              <a:rPr lang="en-US" smtClean="0"/>
              <a:t>15</a:t>
            </a:fld>
            <a:endParaRPr lang="en-US"/>
          </a:p>
        </p:txBody>
      </p:sp>
    </p:spTree>
    <p:custDataLst>
      <p:tags r:id="rId1"/>
    </p:custDataLst>
    <p:extLst>
      <p:ext uri="{BB962C8B-B14F-4D97-AF65-F5344CB8AC3E}">
        <p14:creationId xmlns:p14="http://schemas.microsoft.com/office/powerpoint/2010/main" val="74331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folder structure in buckets: Using prefixes</a:t>
            </a:r>
            <a:endParaRPr lang="en-US" dirty="0"/>
          </a:p>
        </p:txBody>
      </p:sp>
      <p:pic>
        <p:nvPicPr>
          <p:cNvPr id="8"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83" y="1094202"/>
            <a:ext cx="5524485" cy="5524485"/>
          </a:xfrm>
          <a:prstGeom prst="rect">
            <a:avLst/>
          </a:prstGeom>
        </p:spPr>
      </p:pic>
      <p:sp>
        <p:nvSpPr>
          <p:cNvPr id="15" name="Rectangle 14"/>
          <p:cNvSpPr/>
          <p:nvPr/>
        </p:nvSpPr>
        <p:spPr>
          <a:xfrm>
            <a:off x="820208" y="1713572"/>
            <a:ext cx="3334349" cy="646331"/>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Bucket name</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DOC-EXAMPLE-BUCKET</a:t>
            </a:r>
          </a:p>
        </p:txBody>
      </p:sp>
      <p:sp>
        <p:nvSpPr>
          <p:cNvPr id="30" name="Rectangle 29">
            <a:extLst>
              <a:ext uri="{FF2B5EF4-FFF2-40B4-BE49-F238E27FC236}">
                <a16:creationId xmlns:a16="http://schemas.microsoft.com/office/drawing/2014/main" id="{5E7CDF20-753D-4B9A-942C-15235BE054BC}"/>
              </a:ext>
            </a:extLst>
          </p:cNvPr>
          <p:cNvSpPr/>
          <p:nvPr/>
        </p:nvSpPr>
        <p:spPr>
          <a:xfrm>
            <a:off x="4917166" y="1482739"/>
            <a:ext cx="6302769"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Use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prefixes</a:t>
            </a:r>
            <a:r>
              <a:rPr lang="en-US" sz="2800" dirty="0">
                <a:latin typeface="Amazon Ember" panose="020B0603020204020204" pitchFamily="34" charset="0"/>
                <a:ea typeface="Amazon Ember" panose="020B0603020204020204" pitchFamily="34" charset="0"/>
                <a:cs typeface="Amazon Ember" panose="020B0603020204020204" pitchFamily="34" charset="0"/>
              </a:rPr>
              <a:t> to imply a folder structure in an S3 bucket</a:t>
            </a:r>
          </a:p>
        </p:txBody>
      </p:sp>
      <p:sp>
        <p:nvSpPr>
          <p:cNvPr id="16" name="Rectangle 15"/>
          <p:cNvSpPr/>
          <p:nvPr/>
        </p:nvSpPr>
        <p:spPr>
          <a:xfrm>
            <a:off x="893804" y="3196212"/>
            <a:ext cx="3085310" cy="2800767"/>
          </a:xfrm>
          <a:prstGeom prst="rect">
            <a:avLst/>
          </a:prstGeom>
          <a:solidFill>
            <a:schemeClr val="bg1">
              <a:alpha val="75000"/>
            </a:schemeClr>
          </a:solidFill>
        </p:spPr>
        <p:txBody>
          <a:bodyPr wrap="square">
            <a:spAutoFit/>
          </a:bodyPr>
          <a:lstStyle/>
          <a:p>
            <a:r>
              <a:rPr lang="en-US" sz="1600" b="1" dirty="0">
                <a:latin typeface="Amazon Ember Light" charset="0"/>
                <a:ea typeface="Amazon Ember Light" charset="0"/>
                <a:cs typeface="Amazon Ember Light" charset="0"/>
              </a:rPr>
              <a:t>Bucket objects:</a:t>
            </a:r>
          </a:p>
          <a:p>
            <a:pPr marL="111125" indent="-111125"/>
            <a:r>
              <a:rPr lang="en-US" sz="1600" dirty="0">
                <a:solidFill>
                  <a:schemeClr val="accent5"/>
                </a:solidFill>
                <a:ea typeface="Amazon Ember Light" charset="0"/>
                <a:cs typeface="Amazon Ember Light" charset="0"/>
              </a:rPr>
              <a:t>2021/DOC-EXAMPLE-BUCKET/</a:t>
            </a:r>
            <a:r>
              <a:rPr lang="en-US" sz="1600" dirty="0" err="1">
                <a:solidFill>
                  <a:schemeClr val="accent5"/>
                </a:solidFill>
                <a:ea typeface="Amazon Ember Light" charset="0"/>
                <a:cs typeface="Amazon Ember Light" charset="0"/>
              </a:rPr>
              <a:t>english</a:t>
            </a:r>
            <a:r>
              <a:rPr lang="en-US" sz="1600" dirty="0">
                <a:solidFill>
                  <a:schemeClr val="accent5"/>
                </a:solidFill>
                <a:ea typeface="Amazon Ember Light" charset="0"/>
                <a:cs typeface="Amazon Ember Light" charset="0"/>
              </a:rPr>
              <a:t>/</a:t>
            </a:r>
            <a:r>
              <a:rPr lang="en-US" sz="1600" dirty="0">
                <a:ea typeface="Amazon Ember Light" charset="0"/>
                <a:cs typeface="Amazon Ember Light" charset="0"/>
              </a:rPr>
              <a:t>john.txt</a:t>
            </a:r>
          </a:p>
          <a:p>
            <a:pPr marL="111125" indent="-111125"/>
            <a:r>
              <a:rPr lang="en-US" sz="1600" dirty="0">
                <a:solidFill>
                  <a:schemeClr val="accent5"/>
                </a:solidFill>
                <a:ea typeface="Amazon Ember Light" charset="0"/>
                <a:cs typeface="Amazon Ember Light" charset="0"/>
              </a:rPr>
              <a:t>2021/DOC-EXAMPLE-BUCKET/</a:t>
            </a:r>
            <a:r>
              <a:rPr lang="en-US" sz="1600" dirty="0" err="1">
                <a:solidFill>
                  <a:schemeClr val="accent5"/>
                </a:solidFill>
                <a:ea typeface="Amazon Ember Light" charset="0"/>
                <a:cs typeface="Amazon Ember Light" charset="0"/>
              </a:rPr>
              <a:t>english</a:t>
            </a:r>
            <a:r>
              <a:rPr lang="en-US" sz="1600" dirty="0">
                <a:solidFill>
                  <a:schemeClr val="accent5"/>
                </a:solidFill>
                <a:ea typeface="Amazon Ember Light" charset="0"/>
                <a:cs typeface="Amazon Ember Light" charset="0"/>
              </a:rPr>
              <a:t>/</a:t>
            </a:r>
            <a:r>
              <a:rPr lang="en-US" sz="1600" dirty="0">
                <a:ea typeface="Amazon Ember Light" charset="0"/>
                <a:cs typeface="Amazon Ember Light" charset="0"/>
              </a:rPr>
              <a:t>maria.txt</a:t>
            </a:r>
          </a:p>
          <a:p>
            <a:pPr marL="111125" indent="-111125"/>
            <a:r>
              <a:rPr lang="en-US" sz="1600" dirty="0">
                <a:solidFill>
                  <a:schemeClr val="accent5"/>
                </a:solidFill>
                <a:ea typeface="Amazon Ember Light" charset="0"/>
                <a:cs typeface="Amazon Ember Light" charset="0"/>
              </a:rPr>
              <a:t>2021/DOC-EXAMPLE-BUCKET/math/</a:t>
            </a:r>
            <a:r>
              <a:rPr lang="en-US" sz="1600" dirty="0">
                <a:ea typeface="Amazon Ember Light" charset="0"/>
                <a:cs typeface="Amazon Ember Light" charset="0"/>
              </a:rPr>
              <a:t>john.txt</a:t>
            </a:r>
          </a:p>
          <a:p>
            <a:pPr marL="111125" indent="-111125"/>
            <a:r>
              <a:rPr lang="en-US" sz="1600" dirty="0">
                <a:solidFill>
                  <a:schemeClr val="accent5"/>
                </a:solidFill>
                <a:ea typeface="Amazon Ember Light" charset="0"/>
                <a:cs typeface="Amazon Ember Light" charset="0"/>
              </a:rPr>
              <a:t>2021/DOC-EXAMPLE-BUCKET/math/</a:t>
            </a:r>
            <a:r>
              <a:rPr lang="en-US" sz="1600" dirty="0">
                <a:ea typeface="Amazon Ember Light" charset="0"/>
                <a:cs typeface="Amazon Ember Light" charset="0"/>
              </a:rPr>
              <a:t>maria.txt</a:t>
            </a:r>
          </a:p>
          <a:p>
            <a:pPr marL="111125" indent="-111125"/>
            <a:r>
              <a:rPr lang="en-US" sz="1600" dirty="0">
                <a:solidFill>
                  <a:schemeClr val="accent5"/>
                </a:solidFill>
                <a:ea typeface="Amazon Ember Light" charset="0"/>
                <a:cs typeface="Amazon Ember Light" charset="0"/>
              </a:rPr>
              <a:t>2021/DOC-EXAMPLE-BUCKET/</a:t>
            </a:r>
            <a:r>
              <a:rPr lang="en-US" sz="1600" dirty="0">
                <a:ea typeface="Amazon Ember Light" charset="0"/>
                <a:cs typeface="Amazon Ember Light" charset="0"/>
              </a:rPr>
              <a:t>summary.txt</a:t>
            </a:r>
          </a:p>
        </p:txBody>
      </p:sp>
      <p:sp>
        <p:nvSpPr>
          <p:cNvPr id="22" name="TextBox 21"/>
          <p:cNvSpPr txBox="1"/>
          <p:nvPr/>
        </p:nvSpPr>
        <p:spPr>
          <a:xfrm>
            <a:off x="6270551" y="2848436"/>
            <a:ext cx="5749607" cy="2560320"/>
          </a:xfrm>
          <a:prstGeom prst="rect">
            <a:avLst/>
          </a:prstGeom>
          <a:noFill/>
          <a:ln>
            <a:solidFill>
              <a:schemeClr val="accent1"/>
            </a:solidFill>
          </a:ln>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Specify prefix: </a:t>
            </a:r>
          </a:p>
          <a:p>
            <a:r>
              <a:rPr lang="en-US" sz="2000" dirty="0">
                <a:solidFill>
                  <a:schemeClr val="accent5"/>
                </a:solidFill>
                <a:ea typeface="Amazon Ember Light" panose="020B0403020204020204" pitchFamily="34" charset="0"/>
                <a:cs typeface="Amazon Ember Light" panose="020B0403020204020204" pitchFamily="34" charset="0"/>
              </a:rPr>
              <a:t>2021/DOC-EXAMPLE-BUCKET/math</a:t>
            </a:r>
          </a:p>
        </p:txBody>
      </p:sp>
      <p:sp>
        <p:nvSpPr>
          <p:cNvPr id="20" name="TextBox 19"/>
          <p:cNvSpPr txBox="1"/>
          <p:nvPr/>
        </p:nvSpPr>
        <p:spPr>
          <a:xfrm>
            <a:off x="4816483" y="4591923"/>
            <a:ext cx="127951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GET object</a:t>
            </a:r>
          </a:p>
        </p:txBody>
      </p:sp>
      <p:sp>
        <p:nvSpPr>
          <p:cNvPr id="25" name="TextBox 24">
            <a:extLst>
              <a:ext uri="{FF2B5EF4-FFF2-40B4-BE49-F238E27FC236}">
                <a16:creationId xmlns:a16="http://schemas.microsoft.com/office/drawing/2014/main" id="{7E8CC9C8-EE0A-4B19-A6F1-AA1C927464A2}"/>
              </a:ext>
            </a:extLst>
          </p:cNvPr>
          <p:cNvSpPr txBox="1"/>
          <p:nvPr/>
        </p:nvSpPr>
        <p:spPr>
          <a:xfrm>
            <a:off x="6293769" y="3845381"/>
            <a:ext cx="5749607" cy="1015663"/>
          </a:xfrm>
          <a:prstGeom prst="rect">
            <a:avLst/>
          </a:prstGeom>
          <a:noFill/>
          <a:ln>
            <a:noFill/>
          </a:ln>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Returns the following object keys:</a:t>
            </a:r>
          </a:p>
          <a:p>
            <a:pPr indent="-342900">
              <a:buClr>
                <a:schemeClr val="tx1"/>
              </a:buClr>
              <a:buFont typeface="Arial" panose="020B0604020202020204" pitchFamily="34" charset="0"/>
              <a:buChar char="•"/>
            </a:pPr>
            <a:r>
              <a:rPr lang="en-US" sz="2000" dirty="0">
                <a:solidFill>
                  <a:schemeClr val="accent5"/>
                </a:solidFill>
                <a:ea typeface="Amazon Ember Light" panose="020B0403020204020204" pitchFamily="34" charset="0"/>
                <a:cs typeface="Amazon Ember Light" panose="020B0403020204020204" pitchFamily="34" charset="0"/>
              </a:rPr>
              <a:t>2021/DOC-EXAMPLE-BUCKET/math/john.txt</a:t>
            </a:r>
          </a:p>
          <a:p>
            <a:pPr indent="-342900">
              <a:buClr>
                <a:schemeClr val="tx1"/>
              </a:buClr>
              <a:buFont typeface="Arial" panose="020B0604020202020204" pitchFamily="34" charset="0"/>
              <a:buChar char="•"/>
            </a:pPr>
            <a:r>
              <a:rPr lang="en-US" sz="2000" dirty="0">
                <a:solidFill>
                  <a:schemeClr val="accent5"/>
                </a:solidFill>
                <a:ea typeface="Amazon Ember Light" panose="020B0403020204020204" pitchFamily="34" charset="0"/>
                <a:cs typeface="Amazon Ember Light" panose="020B0403020204020204" pitchFamily="34" charset="0"/>
              </a:rPr>
              <a:t>2021/DOC-EXAMPLE-BUCKET/math/maria.txt</a:t>
            </a:r>
          </a:p>
        </p:txBody>
      </p:sp>
      <p:sp>
        <p:nvSpPr>
          <p:cNvPr id="7" name="Rectangle 6">
            <a:extLst>
              <a:ext uri="{C183D7F6-B498-43B3-948B-1728B52AA6E4}">
                <adec:decorative xmlns:adec="http://schemas.microsoft.com/office/drawing/2017/decorative" val="1"/>
              </a:ext>
            </a:extLst>
          </p:cNvPr>
          <p:cNvSpPr/>
          <p:nvPr/>
        </p:nvSpPr>
        <p:spPr>
          <a:xfrm>
            <a:off x="769284" y="4476515"/>
            <a:ext cx="3334349" cy="98400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C183D7F6-B498-43B3-948B-1728B52AA6E4}">
                <adec:decorative xmlns:adec="http://schemas.microsoft.com/office/drawing/2017/decorative" val="1"/>
              </a:ext>
            </a:extLst>
          </p:cNvPr>
          <p:cNvCxnSpPr>
            <a:cxnSpLocks/>
            <a:stCxn id="7" idx="3"/>
          </p:cNvCxnSpPr>
          <p:nvPr/>
        </p:nvCxnSpPr>
        <p:spPr>
          <a:xfrm flipV="1">
            <a:off x="4103633" y="4041384"/>
            <a:ext cx="2166918" cy="927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ED43DA9-FC04-4FC9-82B3-8B96CF9AB879}"/>
              </a:ext>
            </a:extLst>
          </p:cNvPr>
          <p:cNvSpPr>
            <a:spLocks noGrp="1"/>
          </p:cNvSpPr>
          <p:nvPr>
            <p:ph type="sldNum" sz="quarter" idx="12"/>
          </p:nvPr>
        </p:nvSpPr>
        <p:spPr/>
        <p:txBody>
          <a:bodyPr/>
          <a:lstStyle/>
          <a:p>
            <a:fld id="{B6A95138-A96E-2F42-A959-2EFD44FE4AB7}" type="slidenum">
              <a:rPr lang="en-US" smtClean="0"/>
              <a:t>16</a:t>
            </a:fld>
            <a:endParaRPr lang="en-US"/>
          </a:p>
        </p:txBody>
      </p:sp>
    </p:spTree>
    <p:custDataLst>
      <p:tags r:id="rId1"/>
    </p:custDataLst>
    <p:extLst>
      <p:ext uri="{BB962C8B-B14F-4D97-AF65-F5344CB8AC3E}">
        <p14:creationId xmlns:p14="http://schemas.microsoft.com/office/powerpoint/2010/main" val="392462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Amazon S3 bucket names are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globally unique</a:t>
            </a:r>
            <a:r>
              <a:rPr lang="en-US" dirty="0">
                <a:latin typeface="+mn-lt"/>
              </a:rPr>
              <a:t>.</a:t>
            </a:r>
          </a:p>
          <a:p>
            <a:r>
              <a:rPr lang="en-US" dirty="0">
                <a:latin typeface="+mn-lt"/>
              </a:rPr>
              <a:t>Buckets are located in Regions, which affects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performance</a:t>
            </a:r>
            <a:r>
              <a:rPr lang="en-US" dirty="0">
                <a:latin typeface="+mn-lt"/>
              </a:rPr>
              <a:t> and is subject to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regulatory requirements</a:t>
            </a:r>
            <a:r>
              <a:rPr lang="en-US" dirty="0">
                <a:latin typeface="+mn-lt"/>
              </a:rPr>
              <a:t>.</a:t>
            </a:r>
          </a:p>
          <a:p>
            <a:r>
              <a:rPr lang="en-US" dirty="0">
                <a:latin typeface="+mn-lt"/>
              </a:rPr>
              <a:t>Objects in buckets are referenced through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virtual-host-style URLs</a:t>
            </a:r>
            <a:r>
              <a:rPr lang="en-US" dirty="0">
                <a:latin typeface="+mn-lt"/>
              </a:rPr>
              <a:t>.</a:t>
            </a:r>
          </a:p>
          <a:p>
            <a:r>
              <a:rPr lang="en-US" dirty="0">
                <a:latin typeface="+mn-lt"/>
              </a:rPr>
              <a:t>Prefixes imply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folder structure </a:t>
            </a:r>
            <a:r>
              <a:rPr lang="en-US" dirty="0">
                <a:latin typeface="+mn-lt"/>
              </a:rPr>
              <a:t>in an S3 bucket.</a:t>
            </a:r>
          </a:p>
        </p:txBody>
      </p:sp>
      <p:sp>
        <p:nvSpPr>
          <p:cNvPr id="4" name="Slide Number Placeholder 3">
            <a:extLst>
              <a:ext uri="{FF2B5EF4-FFF2-40B4-BE49-F238E27FC236}">
                <a16:creationId xmlns:a16="http://schemas.microsoft.com/office/drawing/2014/main" id="{83C437FC-5689-4EDF-94D3-83644EAED524}"/>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129400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a:t>Module 3: Developing Storage Solutions</a:t>
            </a:r>
            <a:endParaRPr lang="en-US" dirty="0"/>
          </a:p>
        </p:txBody>
      </p:sp>
      <p:sp>
        <p:nvSpPr>
          <p:cNvPr id="2" name="Title 1"/>
          <p:cNvSpPr>
            <a:spLocks noGrp="1"/>
          </p:cNvSpPr>
          <p:nvPr>
            <p:ph type="title"/>
          </p:nvPr>
        </p:nvSpPr>
        <p:spPr/>
        <p:txBody>
          <a:bodyPr/>
          <a:lstStyle/>
          <a:p>
            <a:r>
              <a:rPr lang="en-US"/>
              <a:t>Section 4: Working with S3 objects</a:t>
            </a:r>
            <a:endParaRPr lang="en-US" dirty="0"/>
          </a:p>
        </p:txBody>
      </p:sp>
    </p:spTree>
    <p:custDataLst>
      <p:tags r:id="rId1"/>
    </p:custDataLst>
    <p:extLst>
      <p:ext uri="{BB962C8B-B14F-4D97-AF65-F5344CB8AC3E}">
        <p14:creationId xmlns:p14="http://schemas.microsoft.com/office/powerpoint/2010/main" val="1016515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metadata</a:t>
            </a:r>
          </a:p>
        </p:txBody>
      </p:sp>
      <p:sp>
        <p:nvSpPr>
          <p:cNvPr id="3" name="TextBox 2"/>
          <p:cNvSpPr txBox="1"/>
          <p:nvPr/>
        </p:nvSpPr>
        <p:spPr>
          <a:xfrm>
            <a:off x="886080" y="1295113"/>
            <a:ext cx="10419840" cy="461665"/>
          </a:xfrm>
          <a:prstGeom prst="rect">
            <a:avLst/>
          </a:prstGeom>
          <a:noFill/>
        </p:spPr>
        <p:txBody>
          <a:bodyPr wrap="none" rtlCol="0">
            <a:spAutoFit/>
          </a:bodyPr>
          <a:lstStyle/>
          <a:p>
            <a:pPr algn="ctr"/>
            <a:r>
              <a:rPr lang="en-US" sz="2400" dirty="0">
                <a:ea typeface="Amazon Ember" panose="020B0603020204020204" pitchFamily="34" charset="0"/>
                <a:cs typeface="Amazon Ember" panose="020B0603020204020204" pitchFamily="34" charset="0"/>
              </a:rPr>
              <a:t>Set of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key-value pairs</a:t>
            </a:r>
            <a:r>
              <a:rPr lang="en-US" sz="2400" dirty="0">
                <a:ea typeface="Amazon Ember" panose="020B0603020204020204" pitchFamily="34" charset="0"/>
                <a:cs typeface="Amazon Ember" panose="020B0603020204020204" pitchFamily="34" charset="0"/>
              </a:rPr>
              <a:t> that provides additional information about the object</a:t>
            </a:r>
          </a:p>
        </p:txBody>
      </p:sp>
      <p:sp>
        <p:nvSpPr>
          <p:cNvPr id="9" name="Rectangle 8"/>
          <p:cNvSpPr/>
          <p:nvPr/>
        </p:nvSpPr>
        <p:spPr>
          <a:xfrm>
            <a:off x="657225" y="2048584"/>
            <a:ext cx="5029200" cy="320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System-defined</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Information that Amazon S3 controls:</a:t>
            </a:r>
          </a:p>
          <a:p>
            <a:pPr marL="742950" lvl="1" indent="-285750">
              <a:buFont typeface="Arial" panose="020B0604020202020204" pitchFamily="34" charset="0"/>
              <a:buChar char="•"/>
            </a:pPr>
            <a:r>
              <a:rPr lang="en-US" dirty="0">
                <a:solidFill>
                  <a:schemeClr val="tx1"/>
                </a:solidFill>
              </a:rPr>
              <a:t>Object-creation date</a:t>
            </a:r>
          </a:p>
          <a:p>
            <a:pPr marL="742950" lvl="1" indent="-285750">
              <a:buFont typeface="Arial" panose="020B0604020202020204" pitchFamily="34" charset="0"/>
              <a:buChar char="•"/>
            </a:pPr>
            <a:r>
              <a:rPr lang="en-US" dirty="0">
                <a:solidFill>
                  <a:schemeClr val="tx1"/>
                </a:solidFill>
              </a:rPr>
              <a:t>Object size</a:t>
            </a:r>
          </a:p>
          <a:p>
            <a:pPr marL="742950" lvl="1" indent="-285750">
              <a:buFont typeface="Arial" panose="020B0604020202020204" pitchFamily="34" charset="0"/>
              <a:buChar char="•"/>
            </a:pPr>
            <a:r>
              <a:rPr lang="en-US" dirty="0">
                <a:solidFill>
                  <a:schemeClr val="tx1"/>
                </a:solidFill>
              </a:rPr>
              <a:t>Object version</a:t>
            </a:r>
          </a:p>
          <a:p>
            <a:pPr marL="742950" lvl="1"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Information that you can modify:</a:t>
            </a:r>
          </a:p>
          <a:p>
            <a:pPr marL="742950" lvl="1" indent="-285750">
              <a:buFont typeface="Arial" panose="020B0604020202020204" pitchFamily="34" charset="0"/>
              <a:buChar char="•"/>
            </a:pPr>
            <a:r>
              <a:rPr lang="en-US" dirty="0">
                <a:solidFill>
                  <a:schemeClr val="tx1"/>
                </a:solidFill>
              </a:rPr>
              <a:t>Storage-class configuration</a:t>
            </a:r>
          </a:p>
          <a:p>
            <a:pPr marL="742950" lvl="1" indent="-285750">
              <a:buFont typeface="Arial" panose="020B0604020202020204" pitchFamily="34" charset="0"/>
              <a:buChar char="•"/>
            </a:pPr>
            <a:r>
              <a:rPr lang="en-US" dirty="0">
                <a:solidFill>
                  <a:schemeClr val="tx1"/>
                </a:solidFill>
              </a:rPr>
              <a:t>Server-side encryption</a:t>
            </a:r>
          </a:p>
        </p:txBody>
      </p:sp>
      <p:sp>
        <p:nvSpPr>
          <p:cNvPr id="11" name="Rectangle 10"/>
          <p:cNvSpPr/>
          <p:nvPr/>
        </p:nvSpPr>
        <p:spPr>
          <a:xfrm>
            <a:off x="6324411" y="2048584"/>
            <a:ext cx="5029200" cy="320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User-defined</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Information that you assign to the object</a:t>
            </a:r>
          </a:p>
          <a:p>
            <a:pPr marL="285750" indent="-285750">
              <a:buClr>
                <a:schemeClr val="tx1"/>
              </a:buClr>
              <a:buFont typeface="Arial" panose="020B0604020202020204" pitchFamily="34" charset="0"/>
              <a:buChar char="•"/>
            </a:pPr>
            <a:r>
              <a:rPr lang="en-US" dirty="0">
                <a:solidFill>
                  <a:schemeClr val="accent5"/>
                </a:solidFill>
              </a:rPr>
              <a:t>x-</a:t>
            </a:r>
            <a:r>
              <a:rPr lang="en-US" dirty="0" err="1">
                <a:solidFill>
                  <a:schemeClr val="accent5"/>
                </a:solidFill>
              </a:rPr>
              <a:t>amz</a:t>
            </a:r>
            <a:r>
              <a:rPr lang="en-US" dirty="0">
                <a:solidFill>
                  <a:schemeClr val="accent5"/>
                </a:solidFill>
              </a:rPr>
              <a:t>-meta</a:t>
            </a:r>
            <a:r>
              <a:rPr lang="en-US" dirty="0">
                <a:solidFill>
                  <a:schemeClr val="tx1"/>
                </a:solidFill>
              </a:rPr>
              <a:t> key followed by a custom name</a:t>
            </a:r>
          </a:p>
          <a:p>
            <a:pPr marL="285750" indent="-285750">
              <a:buFont typeface="Arial" panose="020B0604020202020204" pitchFamily="34" charset="0"/>
              <a:buChar char="•"/>
            </a:pPr>
            <a:r>
              <a:rPr lang="en-US" dirty="0">
                <a:solidFill>
                  <a:schemeClr val="tx1"/>
                </a:solidFill>
              </a:rPr>
              <a:t>For example: </a:t>
            </a:r>
            <a:br>
              <a:rPr lang="en-US" dirty="0">
                <a:solidFill>
                  <a:schemeClr val="tx1"/>
                </a:solidFill>
              </a:rPr>
            </a:br>
            <a:r>
              <a:rPr lang="en-US" i="1" dirty="0">
                <a:solidFill>
                  <a:schemeClr val="accent5"/>
                </a:solidFill>
              </a:rPr>
              <a:t>x-</a:t>
            </a:r>
            <a:r>
              <a:rPr lang="en-US" i="1" dirty="0" err="1">
                <a:solidFill>
                  <a:schemeClr val="accent5"/>
                </a:solidFill>
              </a:rPr>
              <a:t>amz</a:t>
            </a:r>
            <a:r>
              <a:rPr lang="en-US" i="1" dirty="0">
                <a:solidFill>
                  <a:schemeClr val="accent5"/>
                </a:solidFill>
              </a:rPr>
              <a:t>-meta</a:t>
            </a:r>
            <a:r>
              <a:rPr lang="en-US" i="1" dirty="0">
                <a:solidFill>
                  <a:schemeClr val="tx1"/>
                </a:solidFill>
              </a:rPr>
              <a:t>-alt-name</a:t>
            </a:r>
          </a:p>
        </p:txBody>
      </p:sp>
      <p:sp>
        <p:nvSpPr>
          <p:cNvPr id="4" name="Slide Number Placeholder 3">
            <a:extLst>
              <a:ext uri="{FF2B5EF4-FFF2-40B4-BE49-F238E27FC236}">
                <a16:creationId xmlns:a16="http://schemas.microsoft.com/office/drawing/2014/main" id="{25573B8A-6098-4E2B-9526-44F52355FB2D}"/>
              </a:ext>
            </a:extLst>
          </p:cNvPr>
          <p:cNvSpPr>
            <a:spLocks noGrp="1"/>
          </p:cNvSpPr>
          <p:nvPr>
            <p:ph type="sldNum" sz="quarter" idx="12"/>
          </p:nvPr>
        </p:nvSpPr>
        <p:spPr/>
        <p:txBody>
          <a:bodyPr/>
          <a:lstStyle/>
          <a:p>
            <a:fld id="{B6A95138-A96E-2F42-A959-2EFD44FE4AB7}" type="slidenum">
              <a:rPr lang="en-US" smtClean="0"/>
              <a:t>19</a:t>
            </a:fld>
            <a:endParaRPr lang="en-US"/>
          </a:p>
        </p:txBody>
      </p:sp>
    </p:spTree>
    <p:custDataLst>
      <p:tags r:id="rId1"/>
    </p:custDataLst>
    <p:extLst>
      <p:ext uri="{BB962C8B-B14F-4D97-AF65-F5344CB8AC3E}">
        <p14:creationId xmlns:p14="http://schemas.microsoft.com/office/powerpoint/2010/main" val="284219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1: Introduction</a:t>
            </a:r>
            <a:endParaRPr lang="en-US" dirty="0"/>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a:t>Module 3: Developing Storage Solutions</a:t>
            </a:r>
            <a:endParaRPr lang="en-US" dirty="0"/>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 object</a:t>
            </a:r>
          </a:p>
        </p:txBody>
      </p:sp>
      <p:sp>
        <p:nvSpPr>
          <p:cNvPr id="3" name="Content Placeholder 2"/>
          <p:cNvSpPr>
            <a:spLocks noGrp="1"/>
          </p:cNvSpPr>
          <p:nvPr>
            <p:ph idx="1"/>
          </p:nvPr>
        </p:nvSpPr>
        <p:spPr>
          <a:xfrm>
            <a:off x="938420" y="1420110"/>
            <a:ext cx="10315161" cy="4913308"/>
          </a:xfrm>
        </p:spPr>
        <p:txBody>
          <a:bodyPr>
            <a:normAutofit/>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Use the PUT object to upload entire objects to a bucket</a:t>
            </a:r>
          </a:p>
        </p:txBody>
      </p:sp>
      <p:sp>
        <p:nvSpPr>
          <p:cNvPr id="18" name="Content Placeholder 2">
            <a:extLst>
              <a:ext uri="{FF2B5EF4-FFF2-40B4-BE49-F238E27FC236}">
                <a16:creationId xmlns:a16="http://schemas.microsoft.com/office/drawing/2014/main" id="{4E2729B7-5D7D-4610-8595-E06D81D9F3DB}"/>
              </a:ext>
            </a:extLst>
          </p:cNvPr>
          <p:cNvSpPr txBox="1">
            <a:spLocks/>
          </p:cNvSpPr>
          <p:nvPr/>
        </p:nvSpPr>
        <p:spPr>
          <a:xfrm>
            <a:off x="170863" y="2024959"/>
            <a:ext cx="5023576" cy="137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dirty="0"/>
              <a:t>Should use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single upload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t>for objects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up to 5 GB </a:t>
            </a:r>
            <a:r>
              <a:rPr lang="en-US" dirty="0"/>
              <a:t>in a single PUT operation</a:t>
            </a:r>
          </a:p>
        </p:txBody>
      </p:sp>
      <p:cxnSp>
        <p:nvCxnSpPr>
          <p:cNvPr id="24" name="Straight Arrow Connector 23">
            <a:extLst>
              <a:ext uri="{FF2B5EF4-FFF2-40B4-BE49-F238E27FC236}">
                <a16:creationId xmlns:a16="http://schemas.microsoft.com/office/drawing/2014/main" id="{F27826B9-F265-4BB1-9A84-EB3DA022C6E9}"/>
              </a:ext>
              <a:ext uri="{C183D7F6-B498-43B3-948B-1728B52AA6E4}">
                <adec:decorative xmlns:adec="http://schemas.microsoft.com/office/drawing/2017/decorative" val="1"/>
              </a:ext>
            </a:extLst>
          </p:cNvPr>
          <p:cNvCxnSpPr>
            <a:cxnSpLocks/>
          </p:cNvCxnSpPr>
          <p:nvPr/>
        </p:nvCxnSpPr>
        <p:spPr>
          <a:xfrm flipH="1">
            <a:off x="5629277" y="2794491"/>
            <a:ext cx="1297238" cy="1215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1817" y="4009536"/>
            <a:ext cx="2176501" cy="2176501"/>
          </a:xfrm>
          <a:prstGeom prst="rect">
            <a:avLst/>
          </a:prstGeom>
        </p:spPr>
      </p:pic>
      <p:sp>
        <p:nvSpPr>
          <p:cNvPr id="20" name="Content Placeholder 2">
            <a:extLst>
              <a:ext uri="{FF2B5EF4-FFF2-40B4-BE49-F238E27FC236}">
                <a16:creationId xmlns:a16="http://schemas.microsoft.com/office/drawing/2014/main" id="{4CCB1525-D583-4E53-BD78-2DB2BF13AA6D}"/>
              </a:ext>
            </a:extLst>
          </p:cNvPr>
          <p:cNvSpPr txBox="1">
            <a:spLocks/>
          </p:cNvSpPr>
          <p:nvPr/>
        </p:nvSpPr>
        <p:spPr>
          <a:xfrm>
            <a:off x="6926514" y="2024959"/>
            <a:ext cx="5023576" cy="4579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dirty="0"/>
              <a:t>Should use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multipart upload </a:t>
            </a:r>
            <a:r>
              <a:rPr lang="en-US" dirty="0"/>
              <a:t>for objects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over100mb</a:t>
            </a:r>
          </a:p>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Must </a:t>
            </a:r>
            <a:r>
              <a:rPr lang="en-US" dirty="0"/>
              <a:t>use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multipart upload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t>for objects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over 5 GB </a:t>
            </a:r>
          </a:p>
          <a:p>
            <a:pPr lvl="1">
              <a:buClr>
                <a:schemeClr val="tx1"/>
              </a:buClr>
            </a:pPr>
            <a:r>
              <a:rPr lang="en-US" dirty="0"/>
              <a:t>Allows parallel uploading to improve throughput</a:t>
            </a:r>
          </a:p>
          <a:p>
            <a:pPr lvl="1">
              <a:buClr>
                <a:schemeClr val="tx1"/>
              </a:buClr>
            </a:pPr>
            <a:r>
              <a:rPr lang="en-US" dirty="0"/>
              <a:t>Can resume uploads where it left off</a:t>
            </a:r>
          </a:p>
          <a:p>
            <a:pPr lvl="1">
              <a:buClr>
                <a:schemeClr val="tx1"/>
              </a:buClr>
            </a:pPr>
            <a:r>
              <a:rPr lang="en-US" dirty="0"/>
              <a:t>Allows a maximum object size of 5 TB</a:t>
            </a:r>
          </a:p>
        </p:txBody>
      </p:sp>
      <p:cxnSp>
        <p:nvCxnSpPr>
          <p:cNvPr id="31" name="Straight Arrow Connector 30">
            <a:extLst>
              <a:ext uri="{FF2B5EF4-FFF2-40B4-BE49-F238E27FC236}">
                <a16:creationId xmlns:a16="http://schemas.microsoft.com/office/drawing/2014/main" id="{F257FA54-4247-428A-B658-10BE06FCB6A5}"/>
              </a:ext>
              <a:ext uri="{C183D7F6-B498-43B3-948B-1728B52AA6E4}">
                <adec:decorative xmlns:adec="http://schemas.microsoft.com/office/drawing/2017/decorative" val="1"/>
              </a:ext>
            </a:extLst>
          </p:cNvPr>
          <p:cNvCxnSpPr>
            <a:cxnSpLocks/>
          </p:cNvCxnSpPr>
          <p:nvPr/>
        </p:nvCxnSpPr>
        <p:spPr>
          <a:xfrm>
            <a:off x="4160025" y="2914920"/>
            <a:ext cx="1418452" cy="109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B8679A-728F-467B-ADCA-8BAD86C8B9B8}"/>
              </a:ext>
            </a:extLst>
          </p:cNvPr>
          <p:cNvSpPr>
            <a:spLocks noGrp="1"/>
          </p:cNvSpPr>
          <p:nvPr>
            <p:ph type="sldNum" sz="quarter" idx="12"/>
          </p:nvPr>
        </p:nvSpPr>
        <p:spPr/>
        <p:txBody>
          <a:bodyPr/>
          <a:lstStyle/>
          <a:p>
            <a:fld id="{B6A95138-A96E-2F42-A959-2EFD44FE4AB7}" type="slidenum">
              <a:rPr lang="en-US" smtClean="0"/>
              <a:t>20</a:t>
            </a:fld>
            <a:endParaRPr lang="en-US"/>
          </a:p>
        </p:txBody>
      </p:sp>
    </p:spTree>
    <p:custDataLst>
      <p:tags r:id="rId1"/>
    </p:custDataLst>
    <p:extLst>
      <p:ext uri="{BB962C8B-B14F-4D97-AF65-F5344CB8AC3E}">
        <p14:creationId xmlns:p14="http://schemas.microsoft.com/office/powerpoint/2010/main" val="68048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 object: Code</a:t>
            </a:r>
          </a:p>
        </p:txBody>
      </p:sp>
      <p:sp>
        <p:nvSpPr>
          <p:cNvPr id="6" name="TextBox 5">
            <a:extLst>
              <a:ext uri="{FF2B5EF4-FFF2-40B4-BE49-F238E27FC236}">
                <a16:creationId xmlns:a16="http://schemas.microsoft.com/office/drawing/2014/main" id="{8793F55B-F65E-F045-98FD-7408D33C6E28}"/>
              </a:ext>
            </a:extLst>
          </p:cNvPr>
          <p:cNvSpPr txBox="1"/>
          <p:nvPr/>
        </p:nvSpPr>
        <p:spPr>
          <a:xfrm>
            <a:off x="419100" y="1628507"/>
            <a:ext cx="8010526"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following code PUTS core.css to the bucket </a:t>
            </a:r>
          </a:p>
        </p:txBody>
      </p:sp>
      <p:sp>
        <p:nvSpPr>
          <p:cNvPr id="5" name="TextBox 4">
            <a:extLst>
              <a:ext uri="{FF2B5EF4-FFF2-40B4-BE49-F238E27FC236}">
                <a16:creationId xmlns:a16="http://schemas.microsoft.com/office/drawing/2014/main" id="{5601E963-D044-9342-91F7-9703F8F97A51}"/>
              </a:ext>
            </a:extLst>
          </p:cNvPr>
          <p:cNvSpPr txBox="1"/>
          <p:nvPr/>
        </p:nvSpPr>
        <p:spPr>
          <a:xfrm>
            <a:off x="419100" y="2320524"/>
            <a:ext cx="8874876" cy="2246769"/>
          </a:xfrm>
          <a:prstGeom prst="rect">
            <a:avLst/>
          </a:prstGeom>
          <a:noFill/>
        </p:spPr>
        <p:txBody>
          <a:bodyPr wrap="square" rtlCol="0">
            <a:spAutoFit/>
          </a:bodyPr>
          <a:lstStyle/>
          <a:p>
            <a:r>
              <a:rPr lang="en-US" sz="2000" dirty="0">
                <a:solidFill>
                  <a:srgbClr val="FF9B29"/>
                </a:solidFill>
                <a:latin typeface="Consolas" panose="020B0609020204030204" pitchFamily="49" charset="0"/>
                <a:ea typeface="Amazon Ember Light" panose="020B0403020204020204" pitchFamily="34" charset="0"/>
                <a:cs typeface="Consolas" panose="020B0609020204030204" pitchFamily="49" charset="0"/>
              </a:rPr>
              <a:t>import</a:t>
            </a:r>
            <a:r>
              <a:rPr lang="en-US" sz="2000" dirty="0">
                <a:latin typeface="Consolas" panose="020B0609020204030204" pitchFamily="49" charset="0"/>
                <a:ea typeface="Amazon Ember Light" panose="020B0403020204020204" pitchFamily="34" charset="0"/>
                <a:cs typeface="Consolas" panose="020B0609020204030204" pitchFamily="49" charset="0"/>
              </a:rPr>
              <a:t> boto3</a:t>
            </a:r>
          </a:p>
          <a:p>
            <a:r>
              <a:rPr lang="en-US" sz="2000" dirty="0">
                <a:latin typeface="Consolas" panose="020B0609020204030204" pitchFamily="49" charset="0"/>
                <a:ea typeface="Amazon Ember Light" panose="020B0403020204020204" pitchFamily="34" charset="0"/>
                <a:cs typeface="Consolas" panose="020B0609020204030204" pitchFamily="49" charset="0"/>
              </a:rPr>
              <a:t>S3API = boto3.client("</a:t>
            </a:r>
            <a:r>
              <a:rPr lang="en-US" sz="2000" dirty="0">
                <a:solidFill>
                  <a:srgbClr val="00B050"/>
                </a:solidFill>
                <a:latin typeface="Consolas" panose="020B0609020204030204" pitchFamily="49" charset="0"/>
                <a:ea typeface="Amazon Ember Light" panose="020B0403020204020204" pitchFamily="34" charset="0"/>
                <a:cs typeface="Consolas" panose="020B0609020204030204" pitchFamily="49" charset="0"/>
              </a:rPr>
              <a:t>s3</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err="1">
                <a:solidFill>
                  <a:srgbClr val="FF9B29"/>
                </a:solidFill>
                <a:latin typeface="Consolas" panose="020B0609020204030204" pitchFamily="49" charset="0"/>
                <a:ea typeface="Amazon Ember Light" panose="020B0403020204020204" pitchFamily="34" charset="0"/>
                <a:cs typeface="Consolas" panose="020B0609020204030204" pitchFamily="49" charset="0"/>
              </a:rPr>
              <a:t>region_name</a:t>
            </a:r>
            <a:r>
              <a:rPr lang="en-US" sz="2000" dirty="0">
                <a:latin typeface="Consolas" panose="020B0609020204030204" pitchFamily="49" charset="0"/>
                <a:ea typeface="Amazon Ember Light" panose="020B0403020204020204" pitchFamily="34" charset="0"/>
                <a:cs typeface="Consolas" panose="020B0609020204030204" pitchFamily="49" charset="0"/>
              </a:rPr>
              <a:t>="</a:t>
            </a:r>
            <a:r>
              <a:rPr lang="en-US" sz="2000" dirty="0">
                <a:solidFill>
                  <a:srgbClr val="00B050"/>
                </a:solidFill>
                <a:latin typeface="Consolas" panose="020B0609020204030204" pitchFamily="49" charset="0"/>
                <a:ea typeface="Amazon Ember Light" panose="020B0403020204020204" pitchFamily="34" charset="0"/>
                <a:cs typeface="Consolas" panose="020B0609020204030204" pitchFamily="49" charset="0"/>
              </a:rPr>
              <a:t>us-east-1</a:t>
            </a:r>
            <a:r>
              <a:rPr lang="en-US" sz="2000" dirty="0">
                <a:latin typeface="Consolas" panose="020B0609020204030204" pitchFamily="49" charset="0"/>
                <a:ea typeface="Amazon Ember Light" panose="020B0403020204020204" pitchFamily="34" charset="0"/>
                <a:cs typeface="Consolas" panose="020B0609020204030204" pitchFamily="49" charset="0"/>
              </a:rPr>
              <a:t>")</a:t>
            </a:r>
          </a:p>
          <a:p>
            <a:r>
              <a:rPr lang="en-US" sz="2000" dirty="0" err="1">
                <a:latin typeface="Consolas" panose="020B0609020204030204" pitchFamily="49" charset="0"/>
                <a:ea typeface="Amazon Ember Light" panose="020B0403020204020204" pitchFamily="34" charset="0"/>
                <a:cs typeface="Consolas" panose="020B0609020204030204" pitchFamily="49" charset="0"/>
              </a:rPr>
              <a:t>bucket_name</a:t>
            </a:r>
            <a:r>
              <a:rPr lang="en-US" sz="2000" dirty="0">
                <a:latin typeface="Consolas" panose="020B0609020204030204" pitchFamily="49" charset="0"/>
                <a:ea typeface="Amazon Ember Light" panose="020B0403020204020204" pitchFamily="34" charset="0"/>
                <a:cs typeface="Consolas" panose="020B0609020204030204" pitchFamily="49" charset="0"/>
              </a:rPr>
              <a:t> = ”</a:t>
            </a:r>
            <a:r>
              <a:rPr lang="en-US" sz="2000" dirty="0" err="1">
                <a:solidFill>
                  <a:srgbClr val="00B050"/>
                </a:solidFill>
                <a:latin typeface="Consolas" panose="020B0609020204030204" pitchFamily="49" charset="0"/>
                <a:ea typeface="Amazon Ember Light" panose="020B0403020204020204" pitchFamily="34" charset="0"/>
                <a:cs typeface="Consolas" panose="020B0609020204030204" pitchFamily="49" charset="0"/>
              </a:rPr>
              <a:t>samplebucket</a:t>
            </a:r>
            <a:r>
              <a:rPr lang="en-US" sz="2000" dirty="0">
                <a:latin typeface="Consolas" panose="020B0609020204030204" pitchFamily="49" charset="0"/>
                <a:ea typeface="Amazon Ember Light" panose="020B0403020204020204" pitchFamily="34" charset="0"/>
                <a:cs typeface="Consolas" panose="020B0609020204030204" pitchFamily="49" charset="0"/>
              </a:rPr>
              <a:t>”</a:t>
            </a:r>
          </a:p>
          <a:p>
            <a:r>
              <a:rPr lang="en-US" sz="2000" dirty="0">
                <a:latin typeface="Consolas" panose="020B0609020204030204" pitchFamily="49" charset="0"/>
                <a:ea typeface="Amazon Ember Light" panose="020B0403020204020204" pitchFamily="34" charset="0"/>
                <a:cs typeface="Consolas" panose="020B0609020204030204" pitchFamily="49" charset="0"/>
              </a:rPr>
              <a:t>filename = </a:t>
            </a:r>
            <a:r>
              <a:rPr lang="en-US" sz="2000" dirty="0">
                <a:solidFill>
                  <a:srgbClr val="00B050"/>
                </a:solidFill>
                <a:latin typeface="Consolas" panose="020B0609020204030204" pitchFamily="49" charset="0"/>
                <a:ea typeface="Amazon Ember Light" panose="020B0403020204020204" pitchFamily="34" charset="0"/>
                <a:cs typeface="Consolas" panose="020B0609020204030204" pitchFamily="49" charset="0"/>
              </a:rPr>
              <a:t>"/resources/website/</a:t>
            </a:r>
            <a:r>
              <a:rPr lang="en-US" sz="2000" dirty="0" err="1">
                <a:solidFill>
                  <a:srgbClr val="00B050"/>
                </a:solidFill>
                <a:latin typeface="Consolas" panose="020B0609020204030204" pitchFamily="49" charset="0"/>
                <a:ea typeface="Amazon Ember Light" panose="020B0403020204020204" pitchFamily="34" charset="0"/>
                <a:cs typeface="Consolas" panose="020B0609020204030204" pitchFamily="49" charset="0"/>
              </a:rPr>
              <a:t>core.css</a:t>
            </a:r>
            <a:r>
              <a:rPr lang="en-US" sz="2000" dirty="0">
                <a:latin typeface="Consolas" panose="020B0609020204030204" pitchFamily="49" charset="0"/>
                <a:ea typeface="Amazon Ember Light" panose="020B0403020204020204" pitchFamily="34" charset="0"/>
                <a:cs typeface="Consolas" panose="020B0609020204030204" pitchFamily="49" charset="0"/>
              </a:rPr>
              <a:t>"</a:t>
            </a:r>
          </a:p>
          <a:p>
            <a:r>
              <a:rPr lang="en-US" sz="2000" dirty="0">
                <a:latin typeface="Consolas" panose="020B0609020204030204" pitchFamily="49" charset="0"/>
                <a:ea typeface="Amazon Ember Light" panose="020B0403020204020204" pitchFamily="34" charset="0"/>
                <a:cs typeface="Consolas" panose="020B0609020204030204" pitchFamily="49" charset="0"/>
              </a:rPr>
              <a:t>S3API.upload_file(filename, </a:t>
            </a:r>
            <a:r>
              <a:rPr lang="en-US" sz="2000" dirty="0" err="1">
                <a:latin typeface="Consolas" panose="020B0609020204030204" pitchFamily="49" charset="0"/>
                <a:ea typeface="Amazon Ember Light" panose="020B0403020204020204" pitchFamily="34" charset="0"/>
                <a:cs typeface="Consolas" panose="020B0609020204030204" pitchFamily="49" charset="0"/>
              </a:rPr>
              <a:t>bucket_name</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err="1">
                <a:solidFill>
                  <a:srgbClr val="00B050"/>
                </a:solidFill>
                <a:latin typeface="Consolas" panose="020B0609020204030204" pitchFamily="49" charset="0"/>
                <a:ea typeface="Amazon Ember Light" panose="020B0403020204020204" pitchFamily="34" charset="0"/>
                <a:cs typeface="Consolas" panose="020B0609020204030204" pitchFamily="49" charset="0"/>
              </a:rPr>
              <a:t>core.css</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err="1">
                <a:solidFill>
                  <a:srgbClr val="FF9B29"/>
                </a:solidFill>
                <a:latin typeface="Consolas" panose="020B0609020204030204" pitchFamily="49" charset="0"/>
                <a:ea typeface="Amazon Ember Light" panose="020B0403020204020204" pitchFamily="34" charset="0"/>
                <a:cs typeface="Consolas" panose="020B0609020204030204" pitchFamily="49" charset="0"/>
              </a:rPr>
              <a:t>ExtraArgs</a:t>
            </a:r>
            <a:r>
              <a:rPr lang="en-US" sz="2000" dirty="0">
                <a:latin typeface="Consolas" panose="020B0609020204030204" pitchFamily="49" charset="0"/>
                <a:ea typeface="Amazon Ember Light" panose="020B0403020204020204" pitchFamily="34" charset="0"/>
                <a:cs typeface="Consolas" panose="020B0609020204030204" pitchFamily="49" charset="0"/>
              </a:rPr>
              <a:t>={'</a:t>
            </a:r>
            <a:r>
              <a:rPr lang="en-US" sz="2000" dirty="0" err="1">
                <a:latin typeface="Consolas" panose="020B0609020204030204" pitchFamily="49" charset="0"/>
                <a:ea typeface="Amazon Ember Light" panose="020B0403020204020204" pitchFamily="34" charset="0"/>
                <a:cs typeface="Consolas" panose="020B0609020204030204" pitchFamily="49" charset="0"/>
              </a:rPr>
              <a:t>ContentType</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a:solidFill>
                  <a:srgbClr val="00B050"/>
                </a:solidFill>
                <a:latin typeface="Consolas" panose="020B0609020204030204" pitchFamily="49" charset="0"/>
                <a:ea typeface="Amazon Ember Light" panose="020B0403020204020204" pitchFamily="34" charset="0"/>
                <a:cs typeface="Consolas" panose="020B0609020204030204" pitchFamily="49" charset="0"/>
              </a:rPr>
              <a:t>text/</a:t>
            </a:r>
            <a:r>
              <a:rPr lang="en-US" sz="2000" dirty="0" err="1">
                <a:solidFill>
                  <a:srgbClr val="00B050"/>
                </a:solidFill>
                <a:latin typeface="Consolas" panose="020B0609020204030204" pitchFamily="49" charset="0"/>
                <a:ea typeface="Amazon Ember Light" panose="020B0403020204020204" pitchFamily="34" charset="0"/>
                <a:cs typeface="Consolas" panose="020B0609020204030204" pitchFamily="49" charset="0"/>
              </a:rPr>
              <a:t>css</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err="1">
                <a:solidFill>
                  <a:srgbClr val="00B050"/>
                </a:solidFill>
                <a:latin typeface="Consolas" panose="020B0609020204030204" pitchFamily="49" charset="0"/>
                <a:ea typeface="Amazon Ember Light" panose="020B0403020204020204" pitchFamily="34" charset="0"/>
                <a:cs typeface="Consolas" panose="020B0609020204030204" pitchFamily="49" charset="0"/>
              </a:rPr>
              <a:t>CacheControl</a:t>
            </a:r>
            <a:r>
              <a:rPr lang="en-US" sz="2000" dirty="0">
                <a:latin typeface="Consolas" panose="020B0609020204030204" pitchFamily="49" charset="0"/>
                <a:ea typeface="Amazon Ember Light" panose="020B0403020204020204" pitchFamily="34" charset="0"/>
                <a:cs typeface="Consolas" panose="020B0609020204030204" pitchFamily="49" charset="0"/>
              </a:rPr>
              <a:t>": "</a:t>
            </a:r>
            <a:r>
              <a:rPr lang="en-US" sz="2000" dirty="0">
                <a:solidFill>
                  <a:srgbClr val="00B050"/>
                </a:solidFill>
                <a:latin typeface="Consolas" panose="020B0609020204030204" pitchFamily="49" charset="0"/>
                <a:ea typeface="Amazon Ember Light" panose="020B0403020204020204" pitchFamily="34" charset="0"/>
                <a:cs typeface="Consolas" panose="020B0609020204030204" pitchFamily="49" charset="0"/>
              </a:rPr>
              <a:t>max-age=0</a:t>
            </a:r>
            <a:r>
              <a:rPr lang="en-US" sz="2000" dirty="0">
                <a:latin typeface="Consolas" panose="020B0609020204030204" pitchFamily="49" charset="0"/>
                <a:ea typeface="Amazon Ember Light" panose="020B0403020204020204" pitchFamily="34" charset="0"/>
                <a:cs typeface="Consolas" panose="020B0609020204030204" pitchFamily="49" charset="0"/>
              </a:rPr>
              <a:t>"})</a:t>
            </a:r>
          </a:p>
        </p:txBody>
      </p:sp>
      <p:cxnSp>
        <p:nvCxnSpPr>
          <p:cNvPr id="8" name="Connector: Elbow 7">
            <a:extLst>
              <a:ext uri="{FF2B5EF4-FFF2-40B4-BE49-F238E27FC236}">
                <a16:creationId xmlns:a16="http://schemas.microsoft.com/office/drawing/2014/main" id="{D3349B9E-7A5D-4F50-925E-BB0793B4866B}"/>
              </a:ext>
              <a:ext uri="{C183D7F6-B498-43B3-948B-1728B52AA6E4}">
                <adec:decorative xmlns:adec="http://schemas.microsoft.com/office/drawing/2017/decorative" val="1"/>
              </a:ext>
            </a:extLst>
          </p:cNvPr>
          <p:cNvCxnSpPr>
            <a:endCxn id="18" idx="0"/>
          </p:cNvCxnSpPr>
          <p:nvPr/>
        </p:nvCxnSpPr>
        <p:spPr>
          <a:xfrm>
            <a:off x="7886700" y="3708400"/>
            <a:ext cx="2666460" cy="471449"/>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pic>
        <p:nvPicPr>
          <p:cNvPr id="18" name="Graphic 38">
            <a:extLst>
              <a:ext uri="{FF2B5EF4-FFF2-40B4-BE49-F238E27FC236}">
                <a16:creationId xmlns:a16="http://schemas.microsoft.com/office/drawing/2014/main" id="{DBE63E79-C4D2-1147-A2D1-FFB5A8F748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4909" y="4179849"/>
            <a:ext cx="2176501" cy="2176501"/>
          </a:xfrm>
          <a:prstGeom prst="rect">
            <a:avLst/>
          </a:prstGeom>
        </p:spPr>
      </p:pic>
      <p:sp>
        <p:nvSpPr>
          <p:cNvPr id="7" name="Slide Number Placeholder 6">
            <a:extLst>
              <a:ext uri="{FF2B5EF4-FFF2-40B4-BE49-F238E27FC236}">
                <a16:creationId xmlns:a16="http://schemas.microsoft.com/office/drawing/2014/main" id="{29E46EF4-C6DA-4D67-B973-BDC7157F5619}"/>
              </a:ext>
            </a:extLst>
          </p:cNvPr>
          <p:cNvSpPr>
            <a:spLocks noGrp="1"/>
          </p:cNvSpPr>
          <p:nvPr>
            <p:ph type="sldNum" sz="quarter" idx="12"/>
          </p:nvPr>
        </p:nvSpPr>
        <p:spPr/>
        <p:txBody>
          <a:bodyPr/>
          <a:lstStyle/>
          <a:p>
            <a:fld id="{B6A95138-A96E-2F42-A959-2EFD44FE4AB7}" type="slidenum">
              <a:rPr lang="en-US" smtClean="0"/>
              <a:t>21</a:t>
            </a:fld>
            <a:endParaRPr lang="en-US"/>
          </a:p>
        </p:txBody>
      </p:sp>
    </p:spTree>
    <p:custDataLst>
      <p:tags r:id="rId1"/>
    </p:custDataLst>
    <p:extLst>
      <p:ext uri="{BB962C8B-B14F-4D97-AF65-F5344CB8AC3E}">
        <p14:creationId xmlns:p14="http://schemas.microsoft.com/office/powerpoint/2010/main" val="3081490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object</a:t>
            </a:r>
          </a:p>
        </p:txBody>
      </p:sp>
      <p:sp>
        <p:nvSpPr>
          <p:cNvPr id="18" name="Content Placeholder 2">
            <a:extLst>
              <a:ext uri="{FF2B5EF4-FFF2-40B4-BE49-F238E27FC236}">
                <a16:creationId xmlns:a16="http://schemas.microsoft.com/office/drawing/2014/main" id="{0F08774D-DCCD-49BA-A4B4-1324C0BAE48A}"/>
              </a:ext>
            </a:extLst>
          </p:cNvPr>
          <p:cNvSpPr>
            <a:spLocks noGrp="1"/>
          </p:cNvSpPr>
          <p:nvPr>
            <p:ph idx="1"/>
          </p:nvPr>
        </p:nvSpPr>
        <p:spPr>
          <a:xfrm>
            <a:off x="723210" y="1420110"/>
            <a:ext cx="10745580" cy="4913308"/>
          </a:xfrm>
        </p:spPr>
        <p:txBody>
          <a:bodyPr>
            <a:normAutofit/>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Use the GET object operation to retrieve objects from Amazon S3</a:t>
            </a:r>
          </a:p>
        </p:txBody>
      </p:sp>
      <p:grpSp>
        <p:nvGrpSpPr>
          <p:cNvPr id="6" name="Group 5">
            <a:extLst>
              <a:ext uri="{FF2B5EF4-FFF2-40B4-BE49-F238E27FC236}">
                <a16:creationId xmlns:a16="http://schemas.microsoft.com/office/drawing/2014/main" id="{C29A4E1E-B406-4DDA-BDD0-80F77C7125E7}"/>
              </a:ext>
            </a:extLst>
          </p:cNvPr>
          <p:cNvGrpSpPr/>
          <p:nvPr/>
        </p:nvGrpSpPr>
        <p:grpSpPr>
          <a:xfrm>
            <a:off x="1852428" y="2167001"/>
            <a:ext cx="8163422" cy="3864076"/>
            <a:chOff x="1852428" y="1870669"/>
            <a:chExt cx="8163422" cy="3864076"/>
          </a:xfrm>
        </p:grpSpPr>
        <p:sp>
          <p:nvSpPr>
            <p:cNvPr id="26" name="TextBox 25">
              <a:extLst>
                <a:ext uri="{C183D7F6-B498-43B3-948B-1728B52AA6E4}">
                  <adec:decorative xmlns:adec="http://schemas.microsoft.com/office/drawing/2017/decorative" val="1"/>
                </a:ext>
              </a:extLst>
            </p:cNvPr>
            <p:cNvSpPr txBox="1"/>
            <p:nvPr/>
          </p:nvSpPr>
          <p:spPr>
            <a:xfrm>
              <a:off x="1852428" y="2816136"/>
              <a:ext cx="3514104" cy="461665"/>
            </a:xfrm>
            <a:prstGeom prst="rect">
              <a:avLst/>
            </a:prstGeom>
            <a:noFill/>
          </p:spPr>
          <p:txBody>
            <a:bodyPr wrap="none" rtlCol="0">
              <a:spAutoFit/>
            </a:bodyPr>
            <a:lstStyle/>
            <a:p>
              <a:r>
                <a:rPr lang="en-US" sz="2400" dirty="0">
                  <a:latin typeface="Amazon Ember Light" charset="0"/>
                  <a:ea typeface="Amazon Ember Light" charset="0"/>
                  <a:cs typeface="Amazon Ember Light" charset="0"/>
                </a:rPr>
                <a:t>GET the </a:t>
              </a:r>
              <a:r>
                <a:rPr lang="en-US" sz="2400" dirty="0">
                  <a:solidFill>
                    <a:srgbClr val="000000"/>
                  </a:solidFill>
                  <a:latin typeface="Amazon Ember Light" charset="0"/>
                  <a:ea typeface="Amazon Ember Light" charset="0"/>
                  <a:cs typeface="Amazon Ember Light" charset="0"/>
                </a:rPr>
                <a:t>complete object</a:t>
              </a:r>
              <a:endParaRPr lang="en-US" sz="2400" dirty="0">
                <a:solidFill>
                  <a:srgbClr val="000000"/>
                </a:solidFill>
                <a:latin typeface="Amazon Ember Light" panose="020B0403020204020204"/>
                <a:ea typeface="Amazon Ember Light" charset="0"/>
                <a:cs typeface="Amazon Ember Light" charset="0"/>
              </a:endParaRPr>
            </a:p>
          </p:txBody>
        </p:sp>
        <p:sp>
          <p:nvSpPr>
            <p:cNvPr id="27" name="TextBox 26">
              <a:extLst>
                <a:ext uri="{C183D7F6-B498-43B3-948B-1728B52AA6E4}">
                  <adec:decorative xmlns:adec="http://schemas.microsoft.com/office/drawing/2017/decorative" val="1"/>
                </a:ext>
              </a:extLst>
            </p:cNvPr>
            <p:cNvSpPr txBox="1"/>
            <p:nvPr/>
          </p:nvSpPr>
          <p:spPr>
            <a:xfrm>
              <a:off x="7024325" y="2816136"/>
              <a:ext cx="2991525" cy="461665"/>
            </a:xfrm>
            <a:prstGeom prst="rect">
              <a:avLst/>
            </a:prstGeom>
            <a:noFill/>
          </p:spPr>
          <p:txBody>
            <a:bodyPr wrap="none" rtlCol="0">
              <a:spAutoFit/>
            </a:bodyPr>
            <a:lstStyle/>
            <a:p>
              <a:r>
                <a:rPr lang="en-US" sz="2400" dirty="0">
                  <a:latin typeface="Amazon Ember Light" charset="0"/>
                  <a:ea typeface="Amazon Ember Light" charset="0"/>
                  <a:cs typeface="Amazon Ember Light" charset="0"/>
                </a:rPr>
                <a:t>GET a range of </a:t>
              </a:r>
              <a:r>
                <a:rPr lang="en-US" sz="2400" dirty="0">
                  <a:solidFill>
                    <a:srgbClr val="000000"/>
                  </a:solidFill>
                  <a:latin typeface="Amazon Ember Light" charset="0"/>
                  <a:ea typeface="Amazon Ember Light" charset="0"/>
                  <a:cs typeface="Amazon Ember Light" charset="0"/>
                </a:rPr>
                <a:t>bytes</a:t>
              </a:r>
              <a:endParaRPr lang="en-US" sz="2400" dirty="0">
                <a:solidFill>
                  <a:srgbClr val="000000"/>
                </a:solidFill>
                <a:latin typeface="Amazon Ember Light" panose="020B0403020204020204"/>
                <a:ea typeface="Amazon Ember Light" charset="0"/>
                <a:cs typeface="Amazon Ember Light" charset="0"/>
              </a:endParaRPr>
            </a:p>
          </p:txBody>
        </p:sp>
        <p:grpSp>
          <p:nvGrpSpPr>
            <p:cNvPr id="58" name="Group 57"/>
            <p:cNvGrpSpPr/>
            <p:nvPr/>
          </p:nvGrpSpPr>
          <p:grpSpPr>
            <a:xfrm>
              <a:off x="4907601" y="1870669"/>
              <a:ext cx="2376798" cy="3864076"/>
              <a:chOff x="4277336" y="1870669"/>
              <a:chExt cx="2376798" cy="3864076"/>
            </a:xfrm>
          </p:grpSpPr>
          <p:pic>
            <p:nvPicPr>
              <p:cNvPr id="40"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36" y="3357947"/>
                <a:ext cx="2376798" cy="2376798"/>
              </a:xfrm>
              <a:prstGeom prst="rect">
                <a:avLst/>
              </a:prstGeom>
            </p:spPr>
          </p:pic>
          <p:sp>
            <p:nvSpPr>
              <p:cNvPr id="3" name="Oval 2">
                <a:extLst>
                  <a:ext uri="{C183D7F6-B498-43B3-948B-1728B52AA6E4}">
                    <adec:decorative xmlns:adec="http://schemas.microsoft.com/office/drawing/2017/decorative" val="1"/>
                  </a:ext>
                </a:extLst>
              </p:cNvPr>
              <p:cNvSpPr/>
              <p:nvPr/>
            </p:nvSpPr>
            <p:spPr>
              <a:xfrm>
                <a:off x="4884379" y="4698766"/>
                <a:ext cx="428613" cy="428613"/>
              </a:xfrm>
              <a:prstGeom prst="ellipse">
                <a:avLst/>
              </a:prstGeom>
              <a:solidFill>
                <a:schemeClr val="bg1"/>
              </a:solidFill>
              <a:ln w="762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C183D7F6-B498-43B3-948B-1728B52AA6E4}">
                    <adec:decorative xmlns:adec="http://schemas.microsoft.com/office/drawing/2017/decorative" val="1"/>
                  </a:ext>
                </a:extLst>
              </p:cNvPr>
              <p:cNvCxnSpPr/>
              <p:nvPr/>
            </p:nvCxnSpPr>
            <p:spPr>
              <a:xfrm flipH="1" flipV="1">
                <a:off x="4765458" y="2347954"/>
                <a:ext cx="295412" cy="2114864"/>
              </a:xfrm>
              <a:prstGeom prst="straightConnector1">
                <a:avLst/>
              </a:prstGeom>
              <a:ln w="5080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C183D7F6-B498-43B3-948B-1728B52AA6E4}">
                    <adec:decorative xmlns:adec="http://schemas.microsoft.com/office/drawing/2017/decorative" val="1"/>
                  </a:ext>
                </a:extLst>
              </p:cNvPr>
              <p:cNvSpPr/>
              <p:nvPr/>
            </p:nvSpPr>
            <p:spPr>
              <a:xfrm>
                <a:off x="4453031" y="1870669"/>
                <a:ext cx="428613" cy="428613"/>
              </a:xfrm>
              <a:prstGeom prst="ellipse">
                <a:avLst/>
              </a:prstGeom>
              <a:solidFill>
                <a:schemeClr val="bg1"/>
              </a:solidFill>
              <a:ln w="762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5678147" y="4814826"/>
                <a:ext cx="428613" cy="428613"/>
                <a:chOff x="8108181" y="4304135"/>
                <a:chExt cx="428613" cy="428613"/>
              </a:xfrm>
            </p:grpSpPr>
            <p:sp>
              <p:nvSpPr>
                <p:cNvPr id="25" name="Oval 24">
                  <a:extLst>
                    <a:ext uri="{C183D7F6-B498-43B3-948B-1728B52AA6E4}">
                      <adec:decorative xmlns:adec="http://schemas.microsoft.com/office/drawing/2017/decorative" val="1"/>
                    </a:ext>
                  </a:extLst>
                </p:cNvPr>
                <p:cNvSpPr/>
                <p:nvPr/>
              </p:nvSpPr>
              <p:spPr>
                <a:xfrm>
                  <a:off x="8108181" y="4304135"/>
                  <a:ext cx="428613" cy="428613"/>
                </a:xfrm>
                <a:prstGeom prst="ellipse">
                  <a:avLst/>
                </a:prstGeom>
                <a:solidFill>
                  <a:srgbClr val="3F862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C183D7F6-B498-43B3-948B-1728B52AA6E4}">
                      <adec:decorative xmlns:adec="http://schemas.microsoft.com/office/drawing/2017/decorative" val="1"/>
                    </a:ext>
                  </a:extLst>
                </p:cNvPr>
                <p:cNvCxnSpPr>
                  <a:stCxn id="25" idx="1"/>
                  <a:endCxn id="25" idx="5"/>
                </p:cNvCxnSpPr>
                <p:nvPr/>
              </p:nvCxnSpPr>
              <p:spPr>
                <a:xfrm>
                  <a:off x="8170950" y="4366904"/>
                  <a:ext cx="303075" cy="3030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C183D7F6-B498-43B3-948B-1728B52AA6E4}">
                    <adec:decorative xmlns:adec="http://schemas.microsoft.com/office/drawing/2017/decorative" val="1"/>
                  </a:ext>
                </a:extLst>
              </p:cNvPr>
              <p:cNvCxnSpPr/>
              <p:nvPr/>
            </p:nvCxnSpPr>
            <p:spPr>
              <a:xfrm flipV="1">
                <a:off x="5959054" y="2347954"/>
                <a:ext cx="295412" cy="2114864"/>
              </a:xfrm>
              <a:prstGeom prst="straightConnector1">
                <a:avLst/>
              </a:prstGeom>
              <a:ln w="50800">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7" name="Freeform 56">
                <a:extLst>
                  <a:ext uri="{C183D7F6-B498-43B3-948B-1728B52AA6E4}">
                    <adec:decorative xmlns:adec="http://schemas.microsoft.com/office/drawing/2017/decorative" val="1"/>
                  </a:ext>
                </a:extLst>
              </p:cNvPr>
              <p:cNvSpPr/>
              <p:nvPr/>
            </p:nvSpPr>
            <p:spPr>
              <a:xfrm>
                <a:off x="6303317" y="1997587"/>
                <a:ext cx="350817" cy="350367"/>
              </a:xfrm>
              <a:custGeom>
                <a:avLst/>
                <a:gdLst>
                  <a:gd name="connsiteX0" fmla="*/ 136510 w 350817"/>
                  <a:gd name="connsiteY0" fmla="*/ 0 h 350367"/>
                  <a:gd name="connsiteX1" fmla="*/ 350817 w 350817"/>
                  <a:gd name="connsiteY1" fmla="*/ 214307 h 350367"/>
                  <a:gd name="connsiteX2" fmla="*/ 333976 w 350817"/>
                  <a:gd name="connsiteY2" fmla="*/ 297725 h 350367"/>
                  <a:gd name="connsiteX3" fmla="*/ 298483 w 350817"/>
                  <a:gd name="connsiteY3" fmla="*/ 350367 h 350367"/>
                  <a:gd name="connsiteX4" fmla="*/ 0 w 350817"/>
                  <a:gd name="connsiteY4" fmla="*/ 52638 h 350367"/>
                  <a:gd name="connsiteX5" fmla="*/ 53093 w 350817"/>
                  <a:gd name="connsiteY5" fmla="*/ 16842 h 350367"/>
                  <a:gd name="connsiteX6" fmla="*/ 136510 w 350817"/>
                  <a:gd name="connsiteY6" fmla="*/ 0 h 35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817" h="350367">
                    <a:moveTo>
                      <a:pt x="136510" y="0"/>
                    </a:moveTo>
                    <a:cubicBezTo>
                      <a:pt x="254868" y="0"/>
                      <a:pt x="350817" y="95949"/>
                      <a:pt x="350817" y="214307"/>
                    </a:cubicBezTo>
                    <a:cubicBezTo>
                      <a:pt x="350817" y="243897"/>
                      <a:pt x="344820" y="272086"/>
                      <a:pt x="333976" y="297725"/>
                    </a:cubicBezTo>
                    <a:lnTo>
                      <a:pt x="298483" y="350367"/>
                    </a:lnTo>
                    <a:lnTo>
                      <a:pt x="0" y="52638"/>
                    </a:lnTo>
                    <a:lnTo>
                      <a:pt x="53093" y="16842"/>
                    </a:lnTo>
                    <a:cubicBezTo>
                      <a:pt x="78732" y="5997"/>
                      <a:pt x="106921" y="0"/>
                      <a:pt x="136510" y="0"/>
                    </a:cubicBezTo>
                    <a:close/>
                  </a:path>
                </a:pathLst>
              </a:custGeom>
              <a:solidFill>
                <a:srgbClr val="3F8624"/>
              </a:solidFill>
              <a:ln w="762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Slide Number Placeholder 3">
            <a:extLst>
              <a:ext uri="{FF2B5EF4-FFF2-40B4-BE49-F238E27FC236}">
                <a16:creationId xmlns:a16="http://schemas.microsoft.com/office/drawing/2014/main" id="{1DD9610B-3E3A-4B1F-B517-C1608D78699F}"/>
              </a:ext>
            </a:extLst>
          </p:cNvPr>
          <p:cNvSpPr>
            <a:spLocks noGrp="1"/>
          </p:cNvSpPr>
          <p:nvPr>
            <p:ph type="sldNum" sz="quarter" idx="12"/>
          </p:nvPr>
        </p:nvSpPr>
        <p:spPr/>
        <p:txBody>
          <a:bodyPr/>
          <a:lstStyle/>
          <a:p>
            <a:fld id="{B6A95138-A96E-2F42-A959-2EFD44FE4AB7}" type="slidenum">
              <a:rPr lang="en-US" smtClean="0"/>
              <a:t>22</a:t>
            </a:fld>
            <a:endParaRPr lang="en-US"/>
          </a:p>
        </p:txBody>
      </p:sp>
    </p:spTree>
    <p:custDataLst>
      <p:tags r:id="rId1"/>
    </p:custDataLst>
    <p:extLst>
      <p:ext uri="{BB962C8B-B14F-4D97-AF65-F5344CB8AC3E}">
        <p14:creationId xmlns:p14="http://schemas.microsoft.com/office/powerpoint/2010/main" val="1042143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SELECT object</a:t>
            </a:r>
            <a:endParaRPr lang="en-US" dirty="0">
              <a:solidFill>
                <a:srgbClr val="FFFFFF"/>
              </a:solidFill>
              <a:latin typeface="Amazon Ember Light" panose="020B0403020204020204"/>
            </a:endParaRPr>
          </a:p>
        </p:txBody>
      </p:sp>
      <p:grpSp>
        <p:nvGrpSpPr>
          <p:cNvPr id="13" name="Group 12" descr="before the s3 select operation is applied, data that looks like 1s and 0s from s3 bucket is filtered. after the s3 select operation is applied, data in the form of 1s and 0s is retrieved up to 400 percent faster and is up to 80 percent less expensive.">
            <a:extLst>
              <a:ext uri="{FF2B5EF4-FFF2-40B4-BE49-F238E27FC236}">
                <a16:creationId xmlns:a16="http://schemas.microsoft.com/office/drawing/2014/main" id="{7451AFCD-8E90-A742-B981-72E695A8D832}"/>
              </a:ext>
            </a:extLst>
          </p:cNvPr>
          <p:cNvGrpSpPr/>
          <p:nvPr/>
        </p:nvGrpSpPr>
        <p:grpSpPr>
          <a:xfrm>
            <a:off x="912489" y="1165055"/>
            <a:ext cx="11279511" cy="5163893"/>
            <a:chOff x="520603" y="1265923"/>
            <a:chExt cx="11279511" cy="5163893"/>
          </a:xfrm>
        </p:grpSpPr>
        <p:pic>
          <p:nvPicPr>
            <p:cNvPr id="5" name="Picture 4">
              <a:extLst>
                <a:ext uri="{FF2B5EF4-FFF2-40B4-BE49-F238E27FC236}">
                  <a16:creationId xmlns:a16="http://schemas.microsoft.com/office/drawing/2014/main" id="{5DC76015-A241-9545-8CBA-9CF3E0B408A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0603" y="1265923"/>
              <a:ext cx="9935762" cy="5136491"/>
            </a:xfrm>
            <a:prstGeom prst="rect">
              <a:avLst/>
            </a:prstGeom>
          </p:spPr>
        </p:pic>
        <p:sp>
          <p:nvSpPr>
            <p:cNvPr id="6" name="TextBox 5">
              <a:extLst>
                <a:ext uri="{FF2B5EF4-FFF2-40B4-BE49-F238E27FC236}">
                  <a16:creationId xmlns:a16="http://schemas.microsoft.com/office/drawing/2014/main" id="{96491AF0-975F-F24A-A4CC-05F8FC050420}"/>
                </a:ext>
                <a:ext uri="{C183D7F6-B498-43B3-948B-1728B52AA6E4}">
                  <adec:decorative xmlns:adec="http://schemas.microsoft.com/office/drawing/2017/decorative" val="1"/>
                </a:ext>
              </a:extLst>
            </p:cNvPr>
            <p:cNvSpPr txBox="1"/>
            <p:nvPr/>
          </p:nvSpPr>
          <p:spPr>
            <a:xfrm>
              <a:off x="820011" y="2305199"/>
              <a:ext cx="130195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Before:</a:t>
              </a:r>
            </a:p>
          </p:txBody>
        </p:sp>
        <p:sp>
          <p:nvSpPr>
            <p:cNvPr id="7" name="TextBox 6">
              <a:extLst>
                <a:ext uri="{FF2B5EF4-FFF2-40B4-BE49-F238E27FC236}">
                  <a16:creationId xmlns:a16="http://schemas.microsoft.com/office/drawing/2014/main" id="{673AB27B-8637-CD4D-8889-260D447B9E72}"/>
                </a:ext>
                <a:ext uri="{C183D7F6-B498-43B3-948B-1728B52AA6E4}">
                  <adec:decorative xmlns:adec="http://schemas.microsoft.com/office/drawing/2017/decorative" val="1"/>
                </a:ext>
              </a:extLst>
            </p:cNvPr>
            <p:cNvSpPr txBox="1"/>
            <p:nvPr/>
          </p:nvSpPr>
          <p:spPr>
            <a:xfrm>
              <a:off x="820011" y="4878111"/>
              <a:ext cx="1051891"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sp>
          <p:nvSpPr>
            <p:cNvPr id="8" name="TextBox 7">
              <a:extLst>
                <a:ext uri="{FF2B5EF4-FFF2-40B4-BE49-F238E27FC236}">
                  <a16:creationId xmlns:a16="http://schemas.microsoft.com/office/drawing/2014/main" id="{30922A49-369E-DF49-9921-C0AF0DB3ADB5}"/>
                </a:ext>
                <a:ext uri="{C183D7F6-B498-43B3-948B-1728B52AA6E4}">
                  <adec:decorative xmlns:adec="http://schemas.microsoft.com/office/drawing/2017/decorative" val="1"/>
                </a:ext>
              </a:extLst>
            </p:cNvPr>
            <p:cNvSpPr txBox="1"/>
            <p:nvPr/>
          </p:nvSpPr>
          <p:spPr>
            <a:xfrm>
              <a:off x="2171321" y="3429000"/>
              <a:ext cx="198323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9" name="TextBox 8">
              <a:extLst>
                <a:ext uri="{FF2B5EF4-FFF2-40B4-BE49-F238E27FC236}">
                  <a16:creationId xmlns:a16="http://schemas.microsoft.com/office/drawing/2014/main" id="{993C0BE7-DB1E-5449-9E4C-585B9EB6D132}"/>
                </a:ext>
                <a:ext uri="{C183D7F6-B498-43B3-948B-1728B52AA6E4}">
                  <adec:decorative xmlns:adec="http://schemas.microsoft.com/office/drawing/2017/decorative" val="1"/>
                </a:ext>
              </a:extLst>
            </p:cNvPr>
            <p:cNvSpPr txBox="1"/>
            <p:nvPr/>
          </p:nvSpPr>
          <p:spPr>
            <a:xfrm>
              <a:off x="7378793" y="3952220"/>
              <a:ext cx="407515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Up to 400 percent faster</a:t>
              </a:r>
            </a:p>
          </p:txBody>
        </p:sp>
        <p:sp>
          <p:nvSpPr>
            <p:cNvPr id="10" name="TextBox 9">
              <a:extLst>
                <a:ext uri="{FF2B5EF4-FFF2-40B4-BE49-F238E27FC236}">
                  <a16:creationId xmlns:a16="http://schemas.microsoft.com/office/drawing/2014/main" id="{B9D9D0F1-D075-E64B-A336-1EF7D07FBE98}"/>
                </a:ext>
                <a:ext uri="{C183D7F6-B498-43B3-948B-1728B52AA6E4}">
                  <adec:decorative xmlns:adec="http://schemas.microsoft.com/office/drawing/2017/decorative" val="1"/>
                </a:ext>
              </a:extLst>
            </p:cNvPr>
            <p:cNvSpPr txBox="1"/>
            <p:nvPr/>
          </p:nvSpPr>
          <p:spPr>
            <a:xfrm>
              <a:off x="6625299" y="5906596"/>
              <a:ext cx="517481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Up to 80 percent less expensive</a:t>
              </a:r>
            </a:p>
          </p:txBody>
        </p:sp>
        <p:sp>
          <p:nvSpPr>
            <p:cNvPr id="11" name="TextBox 10">
              <a:extLst>
                <a:ext uri="{FF2B5EF4-FFF2-40B4-BE49-F238E27FC236}">
                  <a16:creationId xmlns:a16="http://schemas.microsoft.com/office/drawing/2014/main" id="{23A42136-3069-0C42-99A8-82E0AFB7A817}"/>
                </a:ext>
                <a:ext uri="{C183D7F6-B498-43B3-948B-1728B52AA6E4}">
                  <adec:decorative xmlns:adec="http://schemas.microsoft.com/office/drawing/2017/decorative" val="1"/>
                </a:ext>
              </a:extLst>
            </p:cNvPr>
            <p:cNvSpPr txBox="1"/>
            <p:nvPr/>
          </p:nvSpPr>
          <p:spPr>
            <a:xfrm>
              <a:off x="2171322" y="5866695"/>
              <a:ext cx="198323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2" name="TextBox 11">
              <a:extLst>
                <a:ext uri="{FF2B5EF4-FFF2-40B4-BE49-F238E27FC236}">
                  <a16:creationId xmlns:a16="http://schemas.microsoft.com/office/drawing/2014/main" id="{30104FDF-9D4D-4B4E-A574-F4B0C1AE8067}"/>
                </a:ext>
                <a:ext uri="{C183D7F6-B498-43B3-948B-1728B52AA6E4}">
                  <adec:decorative xmlns:adec="http://schemas.microsoft.com/office/drawing/2017/decorative" val="1"/>
                </a:ext>
              </a:extLst>
            </p:cNvPr>
            <p:cNvSpPr txBox="1"/>
            <p:nvPr/>
          </p:nvSpPr>
          <p:spPr>
            <a:xfrm>
              <a:off x="4274439" y="4354891"/>
              <a:ext cx="1643399"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S3 Select</a:t>
              </a:r>
            </a:p>
          </p:txBody>
        </p:sp>
      </p:grpSp>
      <p:sp>
        <p:nvSpPr>
          <p:cNvPr id="4" name="Slide Number Placeholder 3">
            <a:extLst>
              <a:ext uri="{FF2B5EF4-FFF2-40B4-BE49-F238E27FC236}">
                <a16:creationId xmlns:a16="http://schemas.microsoft.com/office/drawing/2014/main" id="{A8892B31-98BF-4970-BC3A-D11D42F260D7}"/>
              </a:ext>
            </a:extLst>
          </p:cNvPr>
          <p:cNvSpPr>
            <a:spLocks noGrp="1"/>
          </p:cNvSpPr>
          <p:nvPr>
            <p:ph type="sldNum" sz="quarter" idx="12"/>
          </p:nvPr>
        </p:nvSpPr>
        <p:spPr/>
        <p:txBody>
          <a:bodyPr/>
          <a:lstStyle/>
          <a:p>
            <a:fld id="{B6A95138-A96E-2F42-A959-2EFD44FE4AB7}" type="slidenum">
              <a:rPr lang="en-US" smtClean="0"/>
              <a:t>23</a:t>
            </a:fld>
            <a:endParaRPr lang="en-US"/>
          </a:p>
        </p:txBody>
      </p:sp>
    </p:spTree>
    <p:custDataLst>
      <p:tags r:id="rId1"/>
    </p:custDataLst>
    <p:extLst>
      <p:ext uri="{BB962C8B-B14F-4D97-AF65-F5344CB8AC3E}">
        <p14:creationId xmlns:p14="http://schemas.microsoft.com/office/powerpoint/2010/main" val="3863664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a:rPr>
              <a:t>Versioning</a:t>
            </a:r>
          </a:p>
        </p:txBody>
      </p:sp>
      <p:sp>
        <p:nvSpPr>
          <p:cNvPr id="8" name="Content Placeholder 2"/>
          <p:cNvSpPr>
            <a:spLocks noGrp="1"/>
          </p:cNvSpPr>
          <p:nvPr>
            <p:ph idx="1"/>
          </p:nvPr>
        </p:nvSpPr>
        <p:spPr>
          <a:xfrm>
            <a:off x="419101" y="1528175"/>
            <a:ext cx="6338134" cy="4648788"/>
          </a:xfrm>
        </p:spPr>
        <p:txBody>
          <a:bodyPr/>
          <a:lstStyle/>
          <a:p>
            <a:r>
              <a:rPr lang="en-US" dirty="0"/>
              <a:t>It is a way to keep multiple variants of an object in the same bucket.</a:t>
            </a:r>
          </a:p>
          <a:p>
            <a:r>
              <a:rPr lang="en-US" dirty="0"/>
              <a:t>It is a way to recover from unintended user actions and application failures.</a:t>
            </a:r>
          </a:p>
          <a:p>
            <a:r>
              <a:rPr lang="en-US" dirty="0"/>
              <a:t>In versioning-enabled S3 buckets, each object has a version ID.</a:t>
            </a:r>
          </a:p>
          <a:p>
            <a:r>
              <a:rPr lang="en-US" dirty="0"/>
              <a:t>After versioning is enabled, it can only be </a:t>
            </a:r>
            <a:r>
              <a:rPr lang="en-US" i="1" dirty="0"/>
              <a:t>suspended</a:t>
            </a:r>
            <a:r>
              <a:rPr lang="en-US" dirty="0"/>
              <a:t> (it can’t be disabled).</a:t>
            </a:r>
          </a:p>
          <a:p>
            <a:r>
              <a:rPr lang="en-US" dirty="0"/>
              <a:t>Versioned buckets support object locking.</a:t>
            </a:r>
          </a:p>
        </p:txBody>
      </p:sp>
      <p:sp>
        <p:nvSpPr>
          <p:cNvPr id="14" name="TextBox 13">
            <a:extLst>
              <a:ext uri="{C183D7F6-B498-43B3-948B-1728B52AA6E4}">
                <adec:decorative xmlns:adec="http://schemas.microsoft.com/office/drawing/2017/decorative" val="1"/>
              </a:ext>
            </a:extLst>
          </p:cNvPr>
          <p:cNvSpPr txBox="1"/>
          <p:nvPr/>
        </p:nvSpPr>
        <p:spPr>
          <a:xfrm>
            <a:off x="8894069" y="5164234"/>
            <a:ext cx="211468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bucket with versioning enabled</a:t>
            </a:r>
          </a:p>
        </p:txBody>
      </p:sp>
      <p:sp>
        <p:nvSpPr>
          <p:cNvPr id="15" name="Background Can">
            <a:extLst>
              <a:ext uri="{C183D7F6-B498-43B3-948B-1728B52AA6E4}">
                <adec:decorative xmlns:adec="http://schemas.microsoft.com/office/drawing/2017/decorative" val="1"/>
              </a:ext>
            </a:extLst>
          </p:cNvPr>
          <p:cNvSpPr/>
          <p:nvPr/>
        </p:nvSpPr>
        <p:spPr>
          <a:xfrm>
            <a:off x="8827935" y="2748110"/>
            <a:ext cx="2238233" cy="2306472"/>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Version1 can">
            <a:extLst>
              <a:ext uri="{C183D7F6-B498-43B3-948B-1728B52AA6E4}">
                <adec:decorative xmlns:adec="http://schemas.microsoft.com/office/drawing/2017/decorative" val="1"/>
              </a:ext>
            </a:extLst>
          </p:cNvPr>
          <p:cNvSpPr/>
          <p:nvPr/>
        </p:nvSpPr>
        <p:spPr>
          <a:xfrm>
            <a:off x="8827935" y="3924092"/>
            <a:ext cx="2238233" cy="1130490"/>
          </a:xfrm>
          <a:prstGeom prst="can">
            <a:avLst>
              <a:gd name="adj" fmla="val 47586"/>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600" dirty="0">
                <a:solidFill>
                  <a:schemeClr val="tx1"/>
                </a:solidFill>
              </a:rPr>
              <a:t>Object Key = photo.gif ID = 111111</a:t>
            </a:r>
          </a:p>
        </p:txBody>
      </p:sp>
      <p:grpSp>
        <p:nvGrpSpPr>
          <p:cNvPr id="4" name="Put">
            <a:extLst>
              <a:ext uri="{FF2B5EF4-FFF2-40B4-BE49-F238E27FC236}">
                <a16:creationId xmlns:a16="http://schemas.microsoft.com/office/drawing/2014/main" id="{BDC62B0A-DE23-4EFA-BBFD-B62C306BE4CC}"/>
              </a:ext>
            </a:extLst>
          </p:cNvPr>
          <p:cNvGrpSpPr/>
          <p:nvPr/>
        </p:nvGrpSpPr>
        <p:grpSpPr>
          <a:xfrm>
            <a:off x="8663891" y="1806605"/>
            <a:ext cx="1679364" cy="2052645"/>
            <a:chOff x="8663891" y="1806605"/>
            <a:chExt cx="1679364" cy="2052645"/>
          </a:xfrm>
        </p:grpSpPr>
        <p:sp>
          <p:nvSpPr>
            <p:cNvPr id="13" name="TextBox 12">
              <a:extLst>
                <a:ext uri="{C183D7F6-B498-43B3-948B-1728B52AA6E4}">
                  <adec:decorative xmlns:adec="http://schemas.microsoft.com/office/drawing/2017/decorative" val="1"/>
                </a:ext>
              </a:extLst>
            </p:cNvPr>
            <p:cNvSpPr txBox="1"/>
            <p:nvPr/>
          </p:nvSpPr>
          <p:spPr>
            <a:xfrm>
              <a:off x="9783486" y="1806605"/>
              <a:ext cx="55976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PUT</a:t>
              </a:r>
            </a:p>
          </p:txBody>
        </p:sp>
        <p:sp>
          <p:nvSpPr>
            <p:cNvPr id="12" name="Circular Arrow 11">
              <a:extLst>
                <a:ext uri="{C183D7F6-B498-43B3-948B-1728B52AA6E4}">
                  <adec:decorative xmlns:adec="http://schemas.microsoft.com/office/drawing/2017/decorative" val="1"/>
                </a:ext>
              </a:extLst>
            </p:cNvPr>
            <p:cNvSpPr/>
            <p:nvPr/>
          </p:nvSpPr>
          <p:spPr>
            <a:xfrm>
              <a:off x="8663891" y="1853030"/>
              <a:ext cx="1443367" cy="2006220"/>
            </a:xfrm>
            <a:prstGeom prst="circularArrow">
              <a:avLst>
                <a:gd name="adj1" fmla="val 12500"/>
                <a:gd name="adj2" fmla="val 1142319"/>
                <a:gd name="adj3" fmla="val 20457681"/>
                <a:gd name="adj4" fmla="val 15899679"/>
                <a:gd name="adj5" fmla="val 125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ojbectcanPhotogif">
            <a:extLst>
              <a:ext uri="{C183D7F6-B498-43B3-948B-1728B52AA6E4}">
                <adec:decorative xmlns:adec="http://schemas.microsoft.com/office/drawing/2017/decorative" val="1"/>
              </a:ext>
            </a:extLst>
          </p:cNvPr>
          <p:cNvSpPr/>
          <p:nvPr/>
        </p:nvSpPr>
        <p:spPr>
          <a:xfrm>
            <a:off x="6993231" y="1528175"/>
            <a:ext cx="2238233" cy="1130490"/>
          </a:xfrm>
          <a:prstGeom prst="can">
            <a:avLst>
              <a:gd name="adj" fmla="val 47586"/>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a:p>
            <a:pPr algn="ctr"/>
            <a:r>
              <a:rPr lang="en-US" sz="1600" dirty="0" err="1">
                <a:solidFill>
                  <a:schemeClr val="tx1"/>
                </a:solidFill>
              </a:rPr>
              <a:t>Obvect</a:t>
            </a:r>
            <a:r>
              <a:rPr lang="en-US" sz="1600" dirty="0">
                <a:solidFill>
                  <a:schemeClr val="tx1"/>
                </a:solidFill>
              </a:rPr>
              <a:t> Key = photo.gif</a:t>
            </a:r>
          </a:p>
        </p:txBody>
      </p:sp>
      <p:sp>
        <p:nvSpPr>
          <p:cNvPr id="17" name="Version2 can">
            <a:extLst>
              <a:ext uri="{C183D7F6-B498-43B3-948B-1728B52AA6E4}">
                <adec:decorative xmlns:adec="http://schemas.microsoft.com/office/drawing/2017/decorative" val="1"/>
              </a:ext>
            </a:extLst>
          </p:cNvPr>
          <p:cNvSpPr/>
          <p:nvPr/>
        </p:nvSpPr>
        <p:spPr>
          <a:xfrm>
            <a:off x="8827935" y="3336101"/>
            <a:ext cx="2238233" cy="1130490"/>
          </a:xfrm>
          <a:prstGeom prst="can">
            <a:avLst>
              <a:gd name="adj" fmla="val 47586"/>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algn="ctr"/>
            <a:r>
              <a:rPr lang="en-US" sz="1600" dirty="0">
                <a:solidFill>
                  <a:schemeClr val="tx1"/>
                </a:solidFill>
              </a:rPr>
              <a:t>Object Key = photo.gif ID = 121212</a:t>
            </a:r>
          </a:p>
        </p:txBody>
      </p:sp>
      <p:sp>
        <p:nvSpPr>
          <p:cNvPr id="3" name="Slide Number Placeholder 2">
            <a:extLst>
              <a:ext uri="{FF2B5EF4-FFF2-40B4-BE49-F238E27FC236}">
                <a16:creationId xmlns:a16="http://schemas.microsoft.com/office/drawing/2014/main" id="{324AEEBF-1D6C-46E5-AC9F-A978BB1FC2B5}"/>
              </a:ext>
            </a:extLst>
          </p:cNvPr>
          <p:cNvSpPr>
            <a:spLocks noGrp="1"/>
          </p:cNvSpPr>
          <p:nvPr>
            <p:ph type="sldNum" sz="quarter" idx="12"/>
          </p:nvPr>
        </p:nvSpPr>
        <p:spPr/>
        <p:txBody>
          <a:bodyPr/>
          <a:lstStyle/>
          <a:p>
            <a:fld id="{B6A95138-A96E-2F42-A959-2EFD44FE4AB7}" type="slidenum">
              <a:rPr lang="en-US" smtClean="0"/>
              <a:t>24</a:t>
            </a:fld>
            <a:endParaRPr lang="en-US"/>
          </a:p>
        </p:txBody>
      </p:sp>
    </p:spTree>
    <p:custDataLst>
      <p:tags r:id="rId1"/>
    </p:custDataLst>
    <p:extLst>
      <p:ext uri="{BB962C8B-B14F-4D97-AF65-F5344CB8AC3E}">
        <p14:creationId xmlns:p14="http://schemas.microsoft.com/office/powerpoint/2010/main" val="4223709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DELETE object: Versioning disabled</a:t>
            </a:r>
          </a:p>
        </p:txBody>
      </p:sp>
      <p:sp>
        <p:nvSpPr>
          <p:cNvPr id="61" name="TextBox 60">
            <a:extLst>
              <a:ext uri="{C183D7F6-B498-43B3-948B-1728B52AA6E4}">
                <adec:decorative xmlns:adec="http://schemas.microsoft.com/office/drawing/2017/decorative" val="1"/>
              </a:ext>
            </a:extLst>
          </p:cNvPr>
          <p:cNvSpPr txBox="1"/>
          <p:nvPr/>
        </p:nvSpPr>
        <p:spPr>
          <a:xfrm>
            <a:off x="1358683" y="5185001"/>
            <a:ext cx="2186774" cy="646331"/>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bucket with versioning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disabled</a:t>
            </a:r>
            <a:endPar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 name="Group 3">
            <a:extLst>
              <a:ext uri="{FF2B5EF4-FFF2-40B4-BE49-F238E27FC236}">
                <a16:creationId xmlns:a16="http://schemas.microsoft.com/office/drawing/2014/main" id="{279121FC-59E7-49D2-BB32-F2DEECC9791E}"/>
              </a:ext>
            </a:extLst>
          </p:cNvPr>
          <p:cNvGrpSpPr/>
          <p:nvPr/>
        </p:nvGrpSpPr>
        <p:grpSpPr>
          <a:xfrm>
            <a:off x="1094508" y="2814087"/>
            <a:ext cx="2689520" cy="2174508"/>
            <a:chOff x="941240" y="2814087"/>
            <a:chExt cx="2689520" cy="2174508"/>
          </a:xfrm>
        </p:grpSpPr>
        <p:sp>
          <p:nvSpPr>
            <p:cNvPr id="2" name="BucketBefore" descr="Bucket contents before the delete operation">
              <a:extLst>
                <a:ext uri="{C183D7F6-B498-43B3-948B-1728B52AA6E4}">
                  <adec:decorative xmlns:adec="http://schemas.microsoft.com/office/drawing/2017/decorative" val="0"/>
                </a:ext>
              </a:extLst>
            </p:cNvPr>
            <p:cNvSpPr/>
            <p:nvPr/>
          </p:nvSpPr>
          <p:spPr>
            <a:xfrm>
              <a:off x="941240" y="2814087"/>
              <a:ext cx="2689520" cy="2174508"/>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Bucket contents before the delete operation</a:t>
              </a:r>
            </a:p>
          </p:txBody>
        </p:sp>
        <p:sp>
          <p:nvSpPr>
            <p:cNvPr id="39" name="ObjectInBucketBefore">
              <a:extLst>
                <a:ext uri="{C183D7F6-B498-43B3-948B-1728B52AA6E4}">
                  <adec:decorative xmlns:adec="http://schemas.microsoft.com/office/drawing/2017/decorative" val="0"/>
                </a:ext>
              </a:extLst>
            </p:cNvPr>
            <p:cNvSpPr/>
            <p:nvPr/>
          </p:nvSpPr>
          <p:spPr>
            <a:xfrm>
              <a:off x="941240" y="3859481"/>
              <a:ext cx="2689520" cy="1129113"/>
            </a:xfrm>
            <a:prstGeom prst="can">
              <a:avLst>
                <a:gd name="adj" fmla="val 31865"/>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Object key</a:t>
              </a:r>
              <a:r>
                <a:rPr lang="en-US" dirty="0">
                  <a:solidFill>
                    <a:schemeClr val="tx1"/>
                  </a:solidFill>
                </a:rPr>
                <a:t>: jazz.mp3</a:t>
              </a:r>
            </a:p>
          </p:txBody>
        </p:sp>
      </p:grpSp>
      <p:sp>
        <p:nvSpPr>
          <p:cNvPr id="7" name="Right Arrow 6">
            <a:extLst>
              <a:ext uri="{C183D7F6-B498-43B3-948B-1728B52AA6E4}">
                <adec:decorative xmlns:adec="http://schemas.microsoft.com/office/drawing/2017/decorative" val="1"/>
              </a:ext>
            </a:extLst>
          </p:cNvPr>
          <p:cNvSpPr/>
          <p:nvPr/>
        </p:nvSpPr>
        <p:spPr>
          <a:xfrm>
            <a:off x="4907280" y="3482893"/>
            <a:ext cx="2377440" cy="914400"/>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operation</a:t>
            </a:r>
          </a:p>
        </p:txBody>
      </p:sp>
      <p:sp>
        <p:nvSpPr>
          <p:cNvPr id="11" name="DeleteKey">
            <a:extLst>
              <a:ext uri="{C183D7F6-B498-43B3-948B-1728B52AA6E4}">
                <adec:decorative xmlns:adec="http://schemas.microsoft.com/office/drawing/2017/decorative" val="1"/>
              </a:ext>
            </a:extLst>
          </p:cNvPr>
          <p:cNvSpPr txBox="1"/>
          <p:nvPr/>
        </p:nvSpPr>
        <p:spPr>
          <a:xfrm>
            <a:off x="4860610" y="4430485"/>
            <a:ext cx="2411238"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Delete Key: </a:t>
            </a:r>
            <a:r>
              <a:rPr lang="en-US" dirty="0">
                <a:ea typeface="Amazon Ember" panose="020B0603020204020204" pitchFamily="34" charset="0"/>
                <a:cs typeface="Amazon Ember" panose="020B0603020204020204" pitchFamily="34" charset="0"/>
              </a:rPr>
              <a:t>jazz.mp3</a:t>
            </a:r>
          </a:p>
        </p:txBody>
      </p:sp>
      <p:grpSp>
        <p:nvGrpSpPr>
          <p:cNvPr id="10" name="Group 9" descr="cylinder with dotted outline and red hexagon with white x representing a delete key for jazz.mp3 object."/>
          <p:cNvGrpSpPr/>
          <p:nvPr/>
        </p:nvGrpSpPr>
        <p:grpSpPr>
          <a:xfrm>
            <a:off x="8316544" y="1618517"/>
            <a:ext cx="2958106" cy="978336"/>
            <a:chOff x="11903192" y="1643505"/>
            <a:chExt cx="2958106" cy="978336"/>
          </a:xfrm>
        </p:grpSpPr>
        <p:sp>
          <p:nvSpPr>
            <p:cNvPr id="48" name="ObjectDeleted">
              <a:extLst>
                <a:ext uri="{C183D7F6-B498-43B3-948B-1728B52AA6E4}">
                  <adec:decorative xmlns:adec="http://schemas.microsoft.com/office/drawing/2017/decorative" val="0"/>
                </a:ext>
              </a:extLst>
            </p:cNvPr>
            <p:cNvSpPr/>
            <p:nvPr/>
          </p:nvSpPr>
          <p:spPr>
            <a:xfrm>
              <a:off x="11903192" y="1643505"/>
              <a:ext cx="2689520" cy="978336"/>
            </a:xfrm>
            <a:prstGeom prst="can">
              <a:avLst>
                <a:gd name="adj" fmla="val 31865"/>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Object Key</a:t>
              </a:r>
              <a:r>
                <a:rPr lang="en-US" dirty="0">
                  <a:solidFill>
                    <a:schemeClr val="tx1"/>
                  </a:solidFill>
                </a:rPr>
                <a:t>: jazz.mp3 is deleted from the bucket</a:t>
              </a:r>
            </a:p>
          </p:txBody>
        </p:sp>
        <p:pic>
          <p:nvPicPr>
            <p:cNvPr id="70" name="picture x">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06983" y="1919201"/>
              <a:ext cx="354315" cy="42694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BucketAfter" descr="The deleted object is permanently deleted from the bucket. ">
            <a:extLst>
              <a:ext uri="{C183D7F6-B498-43B3-948B-1728B52AA6E4}">
                <adec:decorative xmlns:adec="http://schemas.microsoft.com/office/drawing/2017/decorative" val="0"/>
              </a:ext>
            </a:extLst>
          </p:cNvPr>
          <p:cNvSpPr/>
          <p:nvPr/>
        </p:nvSpPr>
        <p:spPr>
          <a:xfrm>
            <a:off x="8407973" y="2814087"/>
            <a:ext cx="2689520" cy="2174508"/>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deleted object is permanently deleted from the bucket.</a:t>
            </a:r>
          </a:p>
        </p:txBody>
      </p:sp>
      <p:sp>
        <p:nvSpPr>
          <p:cNvPr id="8" name="Slide Number Placeholder 7">
            <a:extLst>
              <a:ext uri="{FF2B5EF4-FFF2-40B4-BE49-F238E27FC236}">
                <a16:creationId xmlns:a16="http://schemas.microsoft.com/office/drawing/2014/main" id="{7E61F0F7-9D2F-4A88-ACCC-8B85E89C4570}"/>
              </a:ext>
            </a:extLst>
          </p:cNvPr>
          <p:cNvSpPr>
            <a:spLocks noGrp="1"/>
          </p:cNvSpPr>
          <p:nvPr>
            <p:ph type="sldNum" sz="quarter" idx="12"/>
          </p:nvPr>
        </p:nvSpPr>
        <p:spPr/>
        <p:txBody>
          <a:bodyPr/>
          <a:lstStyle/>
          <a:p>
            <a:fld id="{B6A95138-A96E-2F42-A959-2EFD44FE4AB7}" type="slidenum">
              <a:rPr lang="en-US" smtClean="0"/>
              <a:t>25</a:t>
            </a:fld>
            <a:endParaRPr lang="en-US"/>
          </a:p>
        </p:txBody>
      </p:sp>
    </p:spTree>
    <p:custDataLst>
      <p:tags r:id="rId1"/>
    </p:custDataLst>
    <p:extLst>
      <p:ext uri="{BB962C8B-B14F-4D97-AF65-F5344CB8AC3E}">
        <p14:creationId xmlns:p14="http://schemas.microsoft.com/office/powerpoint/2010/main" val="559246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DELETE Object: Versioning enabled</a:t>
            </a:r>
          </a:p>
        </p:txBody>
      </p:sp>
      <p:sp>
        <p:nvSpPr>
          <p:cNvPr id="28" name="TextBox 27"/>
          <p:cNvSpPr txBox="1"/>
          <p:nvPr/>
        </p:nvSpPr>
        <p:spPr>
          <a:xfrm>
            <a:off x="1328263" y="4814269"/>
            <a:ext cx="2370698" cy="646331"/>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bucket with versioning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enabled</a:t>
            </a:r>
            <a:endPar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descr="a cylinder with for jazz.mp3 key version ID 2222222 stacked on top of a cylinder with jazz.mp3 key version 1111111. The stack of cylinders represents objects in an S3 bucket with versioning enabled."/>
          <p:cNvGrpSpPr/>
          <p:nvPr/>
        </p:nvGrpSpPr>
        <p:grpSpPr>
          <a:xfrm>
            <a:off x="1168852" y="2617248"/>
            <a:ext cx="2689520" cy="2039840"/>
            <a:chOff x="941239" y="1862732"/>
            <a:chExt cx="2689520" cy="2039840"/>
          </a:xfrm>
        </p:grpSpPr>
        <p:grpSp>
          <p:nvGrpSpPr>
            <p:cNvPr id="7" name="Group 6"/>
            <p:cNvGrpSpPr/>
            <p:nvPr/>
          </p:nvGrpSpPr>
          <p:grpSpPr>
            <a:xfrm>
              <a:off x="941239" y="1862732"/>
              <a:ext cx="2689520" cy="2039840"/>
              <a:chOff x="5150666" y="4106778"/>
              <a:chExt cx="2689520" cy="2039840"/>
            </a:xfrm>
          </p:grpSpPr>
          <p:sp>
            <p:nvSpPr>
              <p:cNvPr id="37" name="Can 36">
                <a:extLst>
                  <a:ext uri="{C183D7F6-B498-43B3-948B-1728B52AA6E4}">
                    <adec:decorative xmlns:adec="http://schemas.microsoft.com/office/drawing/2017/decorative" val="1"/>
                  </a:ext>
                </a:extLst>
              </p:cNvPr>
              <p:cNvSpPr/>
              <p:nvPr/>
            </p:nvSpPr>
            <p:spPr>
              <a:xfrm>
                <a:off x="5150666" y="4106778"/>
                <a:ext cx="2689520" cy="2039840"/>
              </a:xfrm>
              <a:prstGeom prst="can">
                <a:avLst>
                  <a:gd name="adj" fmla="val 153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The jazz.mp3 object key appears with two different version ids</a:t>
                </a:r>
              </a:p>
            </p:txBody>
          </p:sp>
          <p:sp>
            <p:nvSpPr>
              <p:cNvPr id="57" name="Can 56">
                <a:extLst>
                  <a:ext uri="{C183D7F6-B498-43B3-948B-1728B52AA6E4}">
                    <adec:decorative xmlns:adec="http://schemas.microsoft.com/office/drawing/2017/decorative" val="1"/>
                  </a:ext>
                </a:extLst>
              </p:cNvPr>
              <p:cNvSpPr/>
              <p:nvPr/>
            </p:nvSpPr>
            <p:spPr>
              <a:xfrm>
                <a:off x="5150666" y="5168282"/>
                <a:ext cx="2689520" cy="978336"/>
              </a:xfrm>
              <a:prstGeom prst="can">
                <a:avLst>
                  <a:gd name="adj" fmla="val 31865"/>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1111111</a:t>
                </a:r>
              </a:p>
            </p:txBody>
          </p:sp>
        </p:grpSp>
        <p:sp>
          <p:nvSpPr>
            <p:cNvPr id="29" name="Can 28">
              <a:extLst>
                <a:ext uri="{C183D7F6-B498-43B3-948B-1728B52AA6E4}">
                  <adec:decorative xmlns:adec="http://schemas.microsoft.com/office/drawing/2017/decorative" val="1"/>
                </a:ext>
              </a:extLst>
            </p:cNvPr>
            <p:cNvSpPr/>
            <p:nvPr/>
          </p:nvSpPr>
          <p:spPr>
            <a:xfrm>
              <a:off x="941239" y="2274397"/>
              <a:ext cx="2689520" cy="978336"/>
            </a:xfrm>
            <a:prstGeom prst="can">
              <a:avLst>
                <a:gd name="adj" fmla="val 31865"/>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2222222</a:t>
              </a:r>
            </a:p>
          </p:txBody>
        </p:sp>
      </p:grpSp>
      <p:sp>
        <p:nvSpPr>
          <p:cNvPr id="16" name="TextBox 15">
            <a:extLst>
              <a:ext uri="{C183D7F6-B498-43B3-948B-1728B52AA6E4}">
                <adec:decorative xmlns:adec="http://schemas.microsoft.com/office/drawing/2017/decorative" val="1"/>
              </a:ext>
            </a:extLst>
          </p:cNvPr>
          <p:cNvSpPr txBox="1"/>
          <p:nvPr/>
        </p:nvSpPr>
        <p:spPr>
          <a:xfrm>
            <a:off x="4034537" y="1613106"/>
            <a:ext cx="3562981"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Delete with only the object key</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Can 59">
            <a:extLst>
              <a:ext uri="{C183D7F6-B498-43B3-948B-1728B52AA6E4}">
                <adec:decorative xmlns:adec="http://schemas.microsoft.com/office/drawing/2017/decorative" val="1"/>
              </a:ext>
            </a:extLst>
          </p:cNvPr>
          <p:cNvSpPr/>
          <p:nvPr/>
        </p:nvSpPr>
        <p:spPr>
          <a:xfrm>
            <a:off x="8333629" y="1273875"/>
            <a:ext cx="2689520" cy="2039839"/>
          </a:xfrm>
          <a:prstGeom prst="can">
            <a:avLst>
              <a:gd name="adj" fmla="val 153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Version 2 is marked for deletion and becomes the current version</a:t>
            </a:r>
            <a:endParaRPr lang="en-US" dirty="0">
              <a:solidFill>
                <a:schemeClr val="bg1"/>
              </a:solidFill>
            </a:endParaRPr>
          </a:p>
        </p:txBody>
      </p:sp>
      <p:sp>
        <p:nvSpPr>
          <p:cNvPr id="59" name="Can 58">
            <a:extLst>
              <a:ext uri="{C183D7F6-B498-43B3-948B-1728B52AA6E4}">
                <adec:decorative xmlns:adec="http://schemas.microsoft.com/office/drawing/2017/decorative" val="1"/>
              </a:ext>
            </a:extLst>
          </p:cNvPr>
          <p:cNvSpPr/>
          <p:nvPr/>
        </p:nvSpPr>
        <p:spPr>
          <a:xfrm>
            <a:off x="8333629" y="2330610"/>
            <a:ext cx="2689520" cy="978336"/>
          </a:xfrm>
          <a:prstGeom prst="can">
            <a:avLst>
              <a:gd name="adj" fmla="val 31865"/>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1111111</a:t>
            </a:r>
          </a:p>
        </p:txBody>
      </p:sp>
      <p:sp>
        <p:nvSpPr>
          <p:cNvPr id="65" name="Can 64">
            <a:extLst>
              <a:ext uri="{C183D7F6-B498-43B3-948B-1728B52AA6E4}">
                <adec:decorative xmlns:adec="http://schemas.microsoft.com/office/drawing/2017/decorative" val="1"/>
              </a:ext>
            </a:extLst>
          </p:cNvPr>
          <p:cNvSpPr/>
          <p:nvPr/>
        </p:nvSpPr>
        <p:spPr>
          <a:xfrm>
            <a:off x="8333629" y="1678842"/>
            <a:ext cx="2689520" cy="978336"/>
          </a:xfrm>
          <a:prstGeom prst="can">
            <a:avLst>
              <a:gd name="adj" fmla="val 31865"/>
            </a:avLst>
          </a:prstGeom>
          <a:solidFill>
            <a:schemeClr val="bg1">
              <a:lumMod val="95000"/>
            </a:schemeClr>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2222222</a:t>
            </a:r>
          </a:p>
        </p:txBody>
      </p:sp>
      <p:sp>
        <p:nvSpPr>
          <p:cNvPr id="67" name="TextBox 66">
            <a:extLst>
              <a:ext uri="{C183D7F6-B498-43B3-948B-1728B52AA6E4}">
                <adec:decorative xmlns:adec="http://schemas.microsoft.com/office/drawing/2017/decorative" val="1"/>
              </a:ext>
            </a:extLst>
          </p:cNvPr>
          <p:cNvSpPr txBox="1"/>
          <p:nvPr/>
        </p:nvSpPr>
        <p:spPr>
          <a:xfrm>
            <a:off x="8902267" y="1678842"/>
            <a:ext cx="1552243" cy="338554"/>
          </a:xfrm>
          <a:prstGeom prst="rect">
            <a:avLst/>
          </a:prstGeom>
          <a:noFill/>
        </p:spPr>
        <p:txBody>
          <a:bodyPr wrap="square" rtlCol="0">
            <a:spAutoFit/>
          </a:bodyPr>
          <a:lstStyle/>
          <a:p>
            <a:pPr algn="ct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Delete marker</a:t>
            </a:r>
          </a:p>
        </p:txBody>
      </p:sp>
      <p:sp>
        <p:nvSpPr>
          <p:cNvPr id="27" name="TextBox 26">
            <a:extLst>
              <a:ext uri="{C183D7F6-B498-43B3-948B-1728B52AA6E4}">
                <adec:decorative xmlns:adec="http://schemas.microsoft.com/office/drawing/2017/decorative" val="1"/>
              </a:ext>
            </a:extLst>
          </p:cNvPr>
          <p:cNvSpPr txBox="1"/>
          <p:nvPr/>
        </p:nvSpPr>
        <p:spPr>
          <a:xfrm>
            <a:off x="4034537" y="5045154"/>
            <a:ext cx="3875884"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Delete with key and ID </a:t>
            </a:r>
          </a:p>
        </p:txBody>
      </p:sp>
      <p:cxnSp>
        <p:nvCxnSpPr>
          <p:cNvPr id="17" name="Straight Arrow Connector 16">
            <a:extLst>
              <a:ext uri="{C183D7F6-B498-43B3-948B-1728B52AA6E4}">
                <adec:decorative xmlns:adec="http://schemas.microsoft.com/office/drawing/2017/decorative" val="1"/>
              </a:ext>
            </a:extLst>
          </p:cNvPr>
          <p:cNvCxnSpPr/>
          <p:nvPr/>
        </p:nvCxnSpPr>
        <p:spPr>
          <a:xfrm rot="20400000">
            <a:off x="4237275" y="2534424"/>
            <a:ext cx="3657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628793" y="3554282"/>
            <a:ext cx="2875132" cy="978336"/>
            <a:chOff x="8010148" y="5453938"/>
            <a:chExt cx="2875132" cy="978336"/>
          </a:xfrm>
        </p:grpSpPr>
        <p:sp>
          <p:nvSpPr>
            <p:cNvPr id="56" name="Can 55">
              <a:extLst>
                <a:ext uri="{C183D7F6-B498-43B3-948B-1728B52AA6E4}">
                  <adec:decorative xmlns:adec="http://schemas.microsoft.com/office/drawing/2017/decorative" val="1"/>
                </a:ext>
              </a:extLst>
            </p:cNvPr>
            <p:cNvSpPr/>
            <p:nvPr/>
          </p:nvSpPr>
          <p:spPr>
            <a:xfrm>
              <a:off x="8010148" y="5453938"/>
              <a:ext cx="2689520" cy="978336"/>
            </a:xfrm>
            <a:prstGeom prst="can">
              <a:avLst>
                <a:gd name="adj" fmla="val 31865"/>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2222222</a:t>
              </a:r>
            </a:p>
          </p:txBody>
        </p:sp>
        <p:pic>
          <p:nvPicPr>
            <p:cNvPr id="66" name="DeletedIcon" descr="This version is deleted from the bucket permanently.">
              <a:extLs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30965" y="5702338"/>
              <a:ext cx="354315" cy="426944"/>
            </a:xfrm>
            <a:prstGeom prst="rect">
              <a:avLst/>
            </a:prstGeom>
            <a:solidFill>
              <a:schemeClr val="bg1"/>
            </a:solidFill>
            <a:extLst/>
          </p:spPr>
        </p:pic>
      </p:grpSp>
      <p:grpSp>
        <p:nvGrpSpPr>
          <p:cNvPr id="41" name="Group 40"/>
          <p:cNvGrpSpPr/>
          <p:nvPr/>
        </p:nvGrpSpPr>
        <p:grpSpPr>
          <a:xfrm>
            <a:off x="8333629" y="4464994"/>
            <a:ext cx="2689520" cy="2039839"/>
            <a:chOff x="8377459" y="4106778"/>
            <a:chExt cx="2689520" cy="2039839"/>
          </a:xfrm>
        </p:grpSpPr>
        <p:sp>
          <p:nvSpPr>
            <p:cNvPr id="43" name="Can 42">
              <a:extLst>
                <a:ext uri="{C183D7F6-B498-43B3-948B-1728B52AA6E4}">
                  <adec:decorative xmlns:adec="http://schemas.microsoft.com/office/drawing/2017/decorative" val="1"/>
                </a:ext>
              </a:extLst>
            </p:cNvPr>
            <p:cNvSpPr/>
            <p:nvPr/>
          </p:nvSpPr>
          <p:spPr>
            <a:xfrm>
              <a:off x="8377459" y="4106778"/>
              <a:ext cx="2689520" cy="2039839"/>
            </a:xfrm>
            <a:prstGeom prst="can">
              <a:avLst>
                <a:gd name="adj" fmla="val 153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The older version remains in the bucket.</a:t>
              </a:r>
            </a:p>
          </p:txBody>
        </p:sp>
        <p:sp>
          <p:nvSpPr>
            <p:cNvPr id="44" name="Can 43">
              <a:extLst>
                <a:ext uri="{C183D7F6-B498-43B3-948B-1728B52AA6E4}">
                  <adec:decorative xmlns:adec="http://schemas.microsoft.com/office/drawing/2017/decorative" val="1"/>
                </a:ext>
              </a:extLst>
            </p:cNvPr>
            <p:cNvSpPr/>
            <p:nvPr/>
          </p:nvSpPr>
          <p:spPr>
            <a:xfrm>
              <a:off x="8377459" y="5163513"/>
              <a:ext cx="2689520" cy="978336"/>
            </a:xfrm>
            <a:prstGeom prst="can">
              <a:avLst>
                <a:gd name="adj" fmla="val 31865"/>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Object Key</a:t>
              </a:r>
              <a:r>
                <a:rPr lang="en-US" dirty="0">
                  <a:solidFill>
                    <a:schemeClr val="tx1"/>
                  </a:solidFill>
                </a:rPr>
                <a:t>: jazz.mp3</a:t>
              </a:r>
            </a:p>
            <a:p>
              <a:pPr algn="ctr"/>
              <a:r>
                <a:rPr lang="en-US" b="1" dirty="0">
                  <a:solidFill>
                    <a:schemeClr val="tx1"/>
                  </a:solidFill>
                </a:rPr>
                <a:t>Version ID</a:t>
              </a:r>
              <a:r>
                <a:rPr lang="en-US" dirty="0">
                  <a:solidFill>
                    <a:schemeClr val="tx1"/>
                  </a:solidFill>
                </a:rPr>
                <a:t>: 1111111</a:t>
              </a:r>
            </a:p>
          </p:txBody>
        </p:sp>
      </p:grpSp>
      <p:cxnSp>
        <p:nvCxnSpPr>
          <p:cNvPr id="46" name="Straight Arrow Connector 45">
            <a:extLst>
              <a:ext uri="{C183D7F6-B498-43B3-948B-1728B52AA6E4}">
                <adec:decorative xmlns:adec="http://schemas.microsoft.com/office/drawing/2017/decorative" val="1"/>
              </a:ext>
            </a:extLst>
          </p:cNvPr>
          <p:cNvCxnSpPr/>
          <p:nvPr/>
        </p:nvCxnSpPr>
        <p:spPr>
          <a:xfrm rot="1200000">
            <a:off x="4237275" y="4659331"/>
            <a:ext cx="3657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C85D4863-CA70-4F0B-8F82-86BB014AB434}"/>
              </a:ext>
            </a:extLst>
          </p:cNvPr>
          <p:cNvSpPr>
            <a:spLocks noGrp="1"/>
          </p:cNvSpPr>
          <p:nvPr>
            <p:ph type="sldNum" sz="quarter" idx="12"/>
          </p:nvPr>
        </p:nvSpPr>
        <p:spPr/>
        <p:txBody>
          <a:bodyPr/>
          <a:lstStyle/>
          <a:p>
            <a:fld id="{B6A95138-A96E-2F42-A959-2EFD44FE4AB7}" type="slidenum">
              <a:rPr lang="en-US" smtClean="0"/>
              <a:t>26</a:t>
            </a:fld>
            <a:endParaRPr lang="en-US"/>
          </a:p>
        </p:txBody>
      </p:sp>
    </p:spTree>
    <p:custDataLst>
      <p:tags r:id="rId1"/>
    </p:custDataLst>
    <p:extLst>
      <p:ext uri="{BB962C8B-B14F-4D97-AF65-F5344CB8AC3E}">
        <p14:creationId xmlns:p14="http://schemas.microsoft.com/office/powerpoint/2010/main" val="3446294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611107" y="860323"/>
            <a:ext cx="5767612" cy="5275005"/>
          </a:xfrm>
        </p:spPr>
        <p:txBody>
          <a:bodyPr/>
          <a:lstStyle/>
          <a:p>
            <a:r>
              <a:rPr lang="en-US" dirty="0">
                <a:latin typeface="+mn-lt"/>
              </a:rPr>
              <a:t>Objects in S3 buckets have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two types of metadata</a:t>
            </a:r>
            <a:r>
              <a:rPr lang="en-US" dirty="0">
                <a:solidFill>
                  <a:schemeClr val="accent5"/>
                </a:solidFill>
              </a:rPr>
              <a:t>:</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System-defined metadata</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User-defined metadata</a:t>
            </a:r>
          </a:p>
          <a:p>
            <a:r>
              <a:rPr lang="en-US" dirty="0">
                <a:latin typeface="+mn-lt"/>
              </a:rPr>
              <a:t>Amazon S3 has three operations:</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PUT</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GET</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DELETE</a:t>
            </a:r>
          </a:p>
          <a:p>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S3 Select </a:t>
            </a:r>
            <a:r>
              <a:rPr lang="en-US" dirty="0">
                <a:latin typeface="+mn-lt"/>
              </a:rPr>
              <a:t>is a powerful tool to query data in place.</a:t>
            </a:r>
          </a:p>
          <a:p>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S3 bucket versioning </a:t>
            </a:r>
            <a:r>
              <a:rPr lang="en-US" dirty="0">
                <a:latin typeface="+mn-lt"/>
              </a:rPr>
              <a:t>protects objects.</a:t>
            </a:r>
          </a:p>
        </p:txBody>
      </p:sp>
      <p:sp>
        <p:nvSpPr>
          <p:cNvPr id="4" name="Slide Number Placeholder 3">
            <a:extLst>
              <a:ext uri="{FF2B5EF4-FFF2-40B4-BE49-F238E27FC236}">
                <a16:creationId xmlns:a16="http://schemas.microsoft.com/office/drawing/2014/main" id="{367B2EB3-85BC-4CE3-A4FE-225DDFDAD60C}"/>
              </a:ext>
            </a:extLst>
          </p:cNvPr>
          <p:cNvSpPr>
            <a:spLocks noGrp="1"/>
          </p:cNvSpPr>
          <p:nvPr>
            <p:ph type="sldNum" sz="quarter" idx="10"/>
          </p:nvPr>
        </p:nvSpPr>
        <p:spPr/>
        <p:txBody>
          <a:bodyPr/>
          <a:lstStyle/>
          <a:p>
            <a:fld id="{B6A95138-A96E-2F42-A959-2EFD44FE4AB7}" type="slidenum">
              <a:rPr lang="en-US" smtClean="0"/>
              <a:pPr/>
              <a:t>27</a:t>
            </a:fld>
            <a:endParaRPr lang="en-US" dirty="0"/>
          </a:p>
        </p:txBody>
      </p:sp>
    </p:spTree>
    <p:custDataLst>
      <p:tags r:id="rId1"/>
    </p:custDataLst>
    <p:extLst>
      <p:ext uri="{BB962C8B-B14F-4D97-AF65-F5344CB8AC3E}">
        <p14:creationId xmlns:p14="http://schemas.microsoft.com/office/powerpoint/2010/main" val="391279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5: Protecting data and managing access to Amazon S3 resources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a:t>Module 3: Developing Storage Solutions</a:t>
            </a:r>
            <a:endParaRPr lang="en-US" dirty="0"/>
          </a:p>
        </p:txBody>
      </p:sp>
    </p:spTree>
    <p:custDataLst>
      <p:tags r:id="rId1"/>
    </p:custDataLst>
    <p:extLst>
      <p:ext uri="{BB962C8B-B14F-4D97-AF65-F5344CB8AC3E}">
        <p14:creationId xmlns:p14="http://schemas.microsoft.com/office/powerpoint/2010/main" val="3560114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a:solidFill>
                  <a:srgbClr val="FFFFFF"/>
                </a:solidFill>
              </a:rPr>
              <a:t>encryption</a:t>
            </a:r>
            <a:endParaRPr lang="en-US" dirty="0">
              <a:solidFill>
                <a:srgbClr val="FFFFFF"/>
              </a:solidFill>
              <a:latin typeface="Amazon Ember Light" panose="020B0403020204020204"/>
            </a:endParaRPr>
          </a:p>
        </p:txBody>
      </p:sp>
      <p:sp>
        <p:nvSpPr>
          <p:cNvPr id="11" name="Content Placeholder 6"/>
          <p:cNvSpPr>
            <a:spLocks noGrp="1"/>
          </p:cNvSpPr>
          <p:nvPr>
            <p:ph idx="1"/>
          </p:nvPr>
        </p:nvSpPr>
        <p:spPr>
          <a:xfrm>
            <a:off x="419100" y="3434096"/>
            <a:ext cx="5504688" cy="2371796"/>
          </a:xfrm>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Securing data in transit</a:t>
            </a:r>
          </a:p>
          <a:p>
            <a:r>
              <a:rPr lang="en-US" sz="2400" dirty="0"/>
              <a:t>SSL/TLS-encrypted endpoints with HTTPS</a:t>
            </a:r>
          </a:p>
          <a:p>
            <a:r>
              <a:rPr lang="en-US" sz="2400" dirty="0"/>
              <a:t>Client-side encryption of data before transmission</a:t>
            </a:r>
          </a:p>
        </p:txBody>
      </p:sp>
      <p:pic>
        <p:nvPicPr>
          <p:cNvPr id="8" name="Picture 7">
            <a:extLst>
              <a:ext uri="{FF2B5EF4-FFF2-40B4-BE49-F238E27FC236}">
                <a16:creationId xmlns:a16="http://schemas.microsoft.com/office/drawing/2014/main" id="{2B7B9EE3-C934-DD48-A4CD-584DB04632A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5418" y="1556535"/>
            <a:ext cx="1622483" cy="1622483"/>
          </a:xfrm>
          <a:prstGeom prst="rect">
            <a:avLst/>
          </a:prstGeom>
        </p:spPr>
      </p:pic>
      <p:sp>
        <p:nvSpPr>
          <p:cNvPr id="12" name="Content Placeholder 7"/>
          <p:cNvSpPr txBox="1">
            <a:spLocks/>
          </p:cNvSpPr>
          <p:nvPr/>
        </p:nvSpPr>
        <p:spPr>
          <a:xfrm>
            <a:off x="6246312" y="3430149"/>
            <a:ext cx="5504688" cy="2375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Securing data at rest</a:t>
            </a:r>
          </a:p>
          <a:p>
            <a:r>
              <a:rPr lang="en-US" sz="2400" dirty="0"/>
              <a:t>Client-side encryption</a:t>
            </a:r>
          </a:p>
          <a:p>
            <a:r>
              <a:rPr lang="en-US" sz="2400" dirty="0"/>
              <a:t>Server-side encryption</a:t>
            </a:r>
          </a:p>
          <a:p>
            <a:pPr lvl="1"/>
            <a:r>
              <a:rPr lang="en-US" sz="2000" dirty="0"/>
              <a:t>Amazon S3-managed keys (SSE-S3)</a:t>
            </a:r>
          </a:p>
          <a:p>
            <a:pPr lvl="1"/>
            <a:r>
              <a:rPr lang="en-US" sz="2000" dirty="0"/>
              <a:t>AWS KMS-managed keys (SSE-KMS)</a:t>
            </a:r>
          </a:p>
          <a:p>
            <a:pPr lvl="1"/>
            <a:r>
              <a:rPr lang="en-US" sz="2000" dirty="0"/>
              <a:t>Customer-provided keys (SSE-C)</a:t>
            </a:r>
          </a:p>
          <a:p>
            <a:endParaRPr lang="en-US" dirty="0"/>
          </a:p>
        </p:txBody>
      </p:sp>
      <p:pic>
        <p:nvPicPr>
          <p:cNvPr id="9" name="Picture 8">
            <a:extLst>
              <a:ext uri="{FF2B5EF4-FFF2-40B4-BE49-F238E27FC236}">
                <a16:creationId xmlns:a16="http://schemas.microsoft.com/office/drawing/2014/main" id="{027D1464-9033-0F4D-8963-68AA8FEFDE5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59963" y="1586370"/>
            <a:ext cx="1562815" cy="1562815"/>
          </a:xfrm>
          <a:prstGeom prst="rect">
            <a:avLst/>
          </a:prstGeom>
        </p:spPr>
      </p:pic>
      <p:sp>
        <p:nvSpPr>
          <p:cNvPr id="4" name="Slide Number Placeholder 3">
            <a:extLst>
              <a:ext uri="{FF2B5EF4-FFF2-40B4-BE49-F238E27FC236}">
                <a16:creationId xmlns:a16="http://schemas.microsoft.com/office/drawing/2014/main" id="{21F361EE-1AC2-413B-AE5C-38E074CF6CFD}"/>
              </a:ext>
            </a:extLst>
          </p:cNvPr>
          <p:cNvSpPr>
            <a:spLocks noGrp="1"/>
          </p:cNvSpPr>
          <p:nvPr>
            <p:ph type="sldNum" sz="quarter" idx="12"/>
          </p:nvPr>
        </p:nvSpPr>
        <p:spPr/>
        <p:txBody>
          <a:bodyPr/>
          <a:lstStyle/>
          <a:p>
            <a:fld id="{B6A95138-A96E-2F42-A959-2EFD44FE4AB7}" type="slidenum">
              <a:rPr lang="en-US" smtClean="0"/>
              <a:t>29</a:t>
            </a:fld>
            <a:endParaRPr lang="en-US"/>
          </a:p>
        </p:txBody>
      </p:sp>
    </p:spTree>
    <p:custDataLst>
      <p:tags r:id="rId1"/>
    </p:custDataLst>
    <p:extLst>
      <p:ext uri="{BB962C8B-B14F-4D97-AF65-F5344CB8AC3E}">
        <p14:creationId xmlns:p14="http://schemas.microsoft.com/office/powerpoint/2010/main" val="207444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endParaRPr lang="en-US" dirty="0"/>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 do the following:</a:t>
            </a:r>
          </a:p>
          <a:p>
            <a:r>
              <a:rPr lang="en-US" dirty="0"/>
              <a:t>Describe how Amazon Simple Storage Service (Amazon S3) can be used as a storage solution</a:t>
            </a:r>
          </a:p>
          <a:p>
            <a:r>
              <a:rPr lang="en-US" dirty="0"/>
              <a:t>Identify features and components of Amazon S3</a:t>
            </a:r>
          </a:p>
          <a:p>
            <a:r>
              <a:rPr lang="en-US" dirty="0"/>
              <a:t>Describe how to protect data in Amazon S3</a:t>
            </a:r>
          </a:p>
          <a:p>
            <a:r>
              <a:rPr lang="en-US" dirty="0"/>
              <a:t>Describe the function of S3 object operations</a:t>
            </a:r>
          </a:p>
          <a:p>
            <a:r>
              <a:rPr lang="en-US" dirty="0"/>
              <a:t>Explain how to manage access to Amazon S3 resources</a:t>
            </a:r>
          </a:p>
          <a:p>
            <a:r>
              <a:rPr lang="en-US" dirty="0"/>
              <a:t>Develop with Amazon S3 by using the AWS software development kits (SDKs)</a:t>
            </a:r>
          </a:p>
        </p:txBody>
      </p:sp>
      <p:sp>
        <p:nvSpPr>
          <p:cNvPr id="5" name="Slide Number Placeholder 4">
            <a:extLst>
              <a:ext uri="{FF2B5EF4-FFF2-40B4-BE49-F238E27FC236}">
                <a16:creationId xmlns:a16="http://schemas.microsoft.com/office/drawing/2014/main" id="{21F00D4D-09FA-4873-8FAC-B1273939A504}"/>
              </a:ext>
            </a:extLst>
          </p:cNvPr>
          <p:cNvSpPr>
            <a:spLocks noGrp="1"/>
          </p:cNvSpPr>
          <p:nvPr>
            <p:ph type="sldNum" sz="quarter" idx="12"/>
          </p:nvPr>
        </p:nvSpPr>
        <p:spPr/>
        <p:txBody>
          <a:bodyPr/>
          <a:lstStyle/>
          <a:p>
            <a:fld id="{B6A95138-A96E-2F42-A959-2EFD44FE4AB7}" type="slidenum">
              <a:rPr lang="en-US" smtClean="0"/>
              <a:t>3</a:t>
            </a:fld>
            <a:endParaRPr lang="en-US"/>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Identity-based policies and resource-based policies</a:t>
            </a:r>
          </a:p>
        </p:txBody>
      </p:sp>
      <p:grpSp>
        <p:nvGrpSpPr>
          <p:cNvPr id="50" name="identity-based">
            <a:extLst>
              <a:ext uri="{FF2B5EF4-FFF2-40B4-BE49-F238E27FC236}">
                <a16:creationId xmlns:a16="http://schemas.microsoft.com/office/drawing/2014/main" id="{0BE458C4-D186-4922-B0DA-ADF5BC7B8025}"/>
              </a:ext>
            </a:extLst>
          </p:cNvPr>
          <p:cNvGrpSpPr/>
          <p:nvPr/>
        </p:nvGrpSpPr>
        <p:grpSpPr>
          <a:xfrm>
            <a:off x="624607" y="1368778"/>
            <a:ext cx="4846787" cy="4987572"/>
            <a:chOff x="624607" y="1368778"/>
            <a:chExt cx="4846787" cy="4987572"/>
          </a:xfrm>
        </p:grpSpPr>
        <p:sp>
          <p:nvSpPr>
            <p:cNvPr id="25" name="TextBox 24"/>
            <p:cNvSpPr txBox="1"/>
            <p:nvPr/>
          </p:nvSpPr>
          <p:spPr>
            <a:xfrm>
              <a:off x="1120232" y="1368778"/>
              <a:ext cx="3855543"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Identity-based policies</a:t>
              </a:r>
            </a:p>
          </p:txBody>
        </p:sp>
        <p:sp>
          <p:nvSpPr>
            <p:cNvPr id="24" name="Rectangle 23">
              <a:extLst>
                <a:ext uri="{C183D7F6-B498-43B3-948B-1728B52AA6E4}">
                  <adec:decorative xmlns:adec="http://schemas.microsoft.com/office/drawing/2017/decorative" val="1"/>
                </a:ext>
              </a:extLst>
            </p:cNvPr>
            <p:cNvSpPr/>
            <p:nvPr/>
          </p:nvSpPr>
          <p:spPr>
            <a:xfrm>
              <a:off x="624607" y="1891998"/>
              <a:ext cx="4846787" cy="4464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A9B96D5-CCFB-40AB-9FC8-AE77FB5FACE2}"/>
                </a:ext>
              </a:extLst>
            </p:cNvPr>
            <p:cNvGrpSpPr/>
            <p:nvPr/>
          </p:nvGrpSpPr>
          <p:grpSpPr>
            <a:xfrm>
              <a:off x="675590" y="2104469"/>
              <a:ext cx="4657133" cy="1977269"/>
              <a:chOff x="675590" y="2104469"/>
              <a:chExt cx="4657133" cy="1977269"/>
            </a:xfrm>
          </p:grpSpPr>
          <p:sp>
            <p:nvSpPr>
              <p:cNvPr id="39" name="TextBox 38"/>
              <p:cNvSpPr txBox="1"/>
              <p:nvPr/>
            </p:nvSpPr>
            <p:spPr>
              <a:xfrm>
                <a:off x="3211010" y="3250741"/>
                <a:ext cx="2121713" cy="830997"/>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Identity-based policy (with administrator privileges)</a:t>
                </a:r>
              </a:p>
            </p:txBody>
          </p:sp>
          <p:pic>
            <p:nvPicPr>
              <p:cNvPr id="18" name="JSONDocument" descr="described in a JSON document">
                <a:extLst>
                  <a:ext uri="{FF2B5EF4-FFF2-40B4-BE49-F238E27FC236}">
                    <a16:creationId xmlns:a16="http://schemas.microsoft.com/office/drawing/2014/main" id="{D19D6BCB-882E-430F-95FE-60DF7142623C}"/>
                  </a:ext>
                </a:extLst>
              </p:cNvPr>
              <p:cNvPicPr>
                <a:picLocks noChangeAspect="1"/>
              </p:cNvPicPr>
              <p:nvPr/>
            </p:nvPicPr>
            <p:blipFill>
              <a:blip r:embed="rId4"/>
              <a:stretch>
                <a:fillRect/>
              </a:stretch>
            </p:blipFill>
            <p:spPr>
              <a:xfrm>
                <a:off x="3926320" y="2122508"/>
                <a:ext cx="749873" cy="1103472"/>
              </a:xfrm>
              <a:prstGeom prst="rect">
                <a:avLst/>
              </a:prstGeom>
            </p:spPr>
          </p:pic>
          <p:cxnSp>
            <p:nvCxnSpPr>
              <p:cNvPr id="57" name="ArrowToAdmin" descr="might be granted to."/>
              <p:cNvCxnSpPr/>
              <p:nvPr/>
            </p:nvCxnSpPr>
            <p:spPr>
              <a:xfrm flipH="1">
                <a:off x="2229132" y="2729552"/>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4" name="Administrator" descr="administrator icon."/>
              <p:cNvGrpSpPr/>
              <p:nvPr/>
            </p:nvGrpSpPr>
            <p:grpSpPr>
              <a:xfrm>
                <a:off x="675590" y="2104469"/>
                <a:ext cx="1531741" cy="1475329"/>
                <a:chOff x="675590" y="2104469"/>
                <a:chExt cx="1531741" cy="1475329"/>
              </a:xfrm>
            </p:grpSpPr>
            <p:pic>
              <p:nvPicPr>
                <p:cNvPr id="12"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943" y="2104469"/>
                  <a:ext cx="1157186" cy="1157186"/>
                </a:xfrm>
                <a:prstGeom prst="rect">
                  <a:avLst/>
                </a:prstGeom>
              </p:spPr>
            </p:pic>
            <p:sp>
              <p:nvSpPr>
                <p:cNvPr id="72" name="TextBox 71"/>
                <p:cNvSpPr txBox="1"/>
                <p:nvPr/>
              </p:nvSpPr>
              <p:spPr>
                <a:xfrm>
                  <a:off x="675590" y="3241244"/>
                  <a:ext cx="153174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Administrator</a:t>
                  </a:r>
                </a:p>
              </p:txBody>
            </p:sp>
          </p:grpSp>
        </p:grpSp>
        <p:grpSp>
          <p:nvGrpSpPr>
            <p:cNvPr id="34" name="Group 33">
              <a:extLst>
                <a:ext uri="{FF2B5EF4-FFF2-40B4-BE49-F238E27FC236}">
                  <a16:creationId xmlns:a16="http://schemas.microsoft.com/office/drawing/2014/main" id="{414F380B-CAFC-4D17-AFFA-A9A8BF953F83}"/>
                </a:ext>
              </a:extLst>
            </p:cNvPr>
            <p:cNvGrpSpPr/>
            <p:nvPr/>
          </p:nvGrpSpPr>
          <p:grpSpPr>
            <a:xfrm>
              <a:off x="856091" y="4257889"/>
              <a:ext cx="4544942" cy="1870789"/>
              <a:chOff x="856091" y="4257889"/>
              <a:chExt cx="4544942" cy="1870789"/>
            </a:xfrm>
          </p:grpSpPr>
          <p:sp>
            <p:nvSpPr>
              <p:cNvPr id="40" name="TextBox 39"/>
              <p:cNvSpPr txBox="1"/>
              <p:nvPr/>
            </p:nvSpPr>
            <p:spPr>
              <a:xfrm>
                <a:off x="3211010" y="5790124"/>
                <a:ext cx="219002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Identity-based policies</a:t>
                </a:r>
              </a:p>
            </p:txBody>
          </p:sp>
          <p:grpSp>
            <p:nvGrpSpPr>
              <p:cNvPr id="30" name="Group of Json documents">
                <a:extLst>
                  <a:ext uri="{FF2B5EF4-FFF2-40B4-BE49-F238E27FC236}">
                    <a16:creationId xmlns:a16="http://schemas.microsoft.com/office/drawing/2014/main" id="{39096F29-8010-4651-9108-8F37C16A14F1}"/>
                  </a:ext>
                </a:extLst>
              </p:cNvPr>
              <p:cNvGrpSpPr/>
              <p:nvPr/>
            </p:nvGrpSpPr>
            <p:grpSpPr>
              <a:xfrm>
                <a:off x="3500645" y="4257889"/>
                <a:ext cx="1546028" cy="1350909"/>
                <a:chOff x="3500645" y="4257889"/>
                <a:chExt cx="1546028" cy="1350909"/>
              </a:xfrm>
            </p:grpSpPr>
            <p:pic>
              <p:nvPicPr>
                <p:cNvPr id="29" name="Picture 28">
                  <a:extLst>
                    <a:ext uri="{FF2B5EF4-FFF2-40B4-BE49-F238E27FC236}">
                      <a16:creationId xmlns:a16="http://schemas.microsoft.com/office/drawing/2014/main" id="{1307A5CE-3F7D-4ADB-AE5A-55110584CC3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00645" y="4276867"/>
                  <a:ext cx="749873" cy="1103472"/>
                </a:xfrm>
                <a:prstGeom prst="rect">
                  <a:avLst/>
                </a:prstGeom>
              </p:spPr>
            </p:pic>
            <p:pic>
              <p:nvPicPr>
                <p:cNvPr id="88" name="Picture 87">
                  <a:extLst>
                    <a:ext uri="{FF2B5EF4-FFF2-40B4-BE49-F238E27FC236}">
                      <a16:creationId xmlns:a16="http://schemas.microsoft.com/office/drawing/2014/main" id="{88E04770-55E4-419C-B4A7-ADDF10BF937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73733" y="4505326"/>
                  <a:ext cx="749873" cy="1103472"/>
                </a:xfrm>
                <a:prstGeom prst="rect">
                  <a:avLst/>
                </a:prstGeom>
              </p:spPr>
            </p:pic>
            <p:pic>
              <p:nvPicPr>
                <p:cNvPr id="89" name="JSONDocuments" descr="Each of the policies is described in a JSON document">
                  <a:extLst>
                    <a:ext uri="{FF2B5EF4-FFF2-40B4-BE49-F238E27FC236}">
                      <a16:creationId xmlns:a16="http://schemas.microsoft.com/office/drawing/2014/main" id="{D0646654-BD17-4FCE-A093-3EF2411447B1}"/>
                    </a:ext>
                  </a:extLst>
                </p:cNvPr>
                <p:cNvPicPr>
                  <a:picLocks noChangeAspect="1"/>
                </p:cNvPicPr>
                <p:nvPr/>
              </p:nvPicPr>
              <p:blipFill>
                <a:blip r:embed="rId4"/>
                <a:stretch>
                  <a:fillRect/>
                </a:stretch>
              </p:blipFill>
              <p:spPr>
                <a:xfrm>
                  <a:off x="4296800" y="4257889"/>
                  <a:ext cx="749873" cy="1103472"/>
                </a:xfrm>
                <a:prstGeom prst="rect">
                  <a:avLst/>
                </a:prstGeom>
              </p:spPr>
            </p:pic>
          </p:grpSp>
          <p:grpSp>
            <p:nvGrpSpPr>
              <p:cNvPr id="94" name="User Arrows"/>
              <p:cNvGrpSpPr/>
              <p:nvPr/>
            </p:nvGrpSpPr>
            <p:grpSpPr>
              <a:xfrm>
                <a:off x="2229132" y="4550462"/>
                <a:ext cx="914400" cy="847399"/>
                <a:chOff x="8396334" y="2472270"/>
                <a:chExt cx="914400" cy="847399"/>
              </a:xfrm>
            </p:grpSpPr>
            <p:cxnSp>
              <p:nvCxnSpPr>
                <p:cNvPr id="95" name="Straight Arrow Connector 94">
                  <a:extLst>
                    <a:ext uri="{C183D7F6-B498-43B3-948B-1728B52AA6E4}">
                      <adec:decorative xmlns:adec="http://schemas.microsoft.com/office/drawing/2017/decorative" val="1"/>
                    </a:ext>
                  </a:extLst>
                </p:cNvPr>
                <p:cNvCxnSpPr/>
                <p:nvPr/>
              </p:nvCxnSpPr>
              <p:spPr>
                <a:xfrm flipH="1">
                  <a:off x="8396334" y="2472270"/>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C183D7F6-B498-43B3-948B-1728B52AA6E4}">
                      <adec:decorative xmlns:adec="http://schemas.microsoft.com/office/drawing/2017/decorative" val="1"/>
                    </a:ext>
                  </a:extLst>
                </p:cNvPr>
                <p:cNvCxnSpPr/>
                <p:nvPr/>
              </p:nvCxnSpPr>
              <p:spPr>
                <a:xfrm flipH="1">
                  <a:off x="8396334" y="2895970"/>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UserARrows" descr="Policies are associated with."/>
                <p:cNvCxnSpPr/>
                <p:nvPr/>
              </p:nvCxnSpPr>
              <p:spPr>
                <a:xfrm flipH="1">
                  <a:off x="8396334" y="3319669"/>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Users"/>
              <p:cNvGrpSpPr/>
              <p:nvPr/>
            </p:nvGrpSpPr>
            <p:grpSpPr>
              <a:xfrm>
                <a:off x="856091" y="4295111"/>
                <a:ext cx="1190889" cy="1482964"/>
                <a:chOff x="856091" y="4295111"/>
                <a:chExt cx="1190889" cy="1482964"/>
              </a:xfrm>
            </p:grpSpPr>
            <p:pic>
              <p:nvPicPr>
                <p:cNvPr id="13"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56091" y="4295111"/>
                  <a:ext cx="1190889" cy="1157186"/>
                </a:xfrm>
                <a:prstGeom prst="rect">
                  <a:avLst/>
                </a:prstGeom>
              </p:spPr>
            </p:pic>
            <p:sp>
              <p:nvSpPr>
                <p:cNvPr id="73" name="TextBox 72"/>
                <p:cNvSpPr txBox="1"/>
                <p:nvPr/>
              </p:nvSpPr>
              <p:spPr>
                <a:xfrm>
                  <a:off x="1118831" y="5439521"/>
                  <a:ext cx="67518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grpSp>
      </p:grpSp>
      <p:grpSp>
        <p:nvGrpSpPr>
          <p:cNvPr id="70" name="ResourceBased">
            <a:extLst>
              <a:ext uri="{FF2B5EF4-FFF2-40B4-BE49-F238E27FC236}">
                <a16:creationId xmlns:a16="http://schemas.microsoft.com/office/drawing/2014/main" id="{9DAC9EEC-7B9B-4F6A-8F18-CF6AC39DCB03}"/>
              </a:ext>
            </a:extLst>
          </p:cNvPr>
          <p:cNvGrpSpPr/>
          <p:nvPr/>
        </p:nvGrpSpPr>
        <p:grpSpPr>
          <a:xfrm>
            <a:off x="6720607" y="1368778"/>
            <a:ext cx="4846787" cy="4997148"/>
            <a:chOff x="6720607" y="1368778"/>
            <a:chExt cx="4846787" cy="4997148"/>
          </a:xfrm>
        </p:grpSpPr>
        <p:sp>
          <p:nvSpPr>
            <p:cNvPr id="26" name="TextBox 25"/>
            <p:cNvSpPr txBox="1"/>
            <p:nvPr/>
          </p:nvSpPr>
          <p:spPr>
            <a:xfrm>
              <a:off x="7112835" y="1368778"/>
              <a:ext cx="4062331"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Resource-based policies</a:t>
              </a:r>
            </a:p>
          </p:txBody>
        </p:sp>
        <p:sp>
          <p:nvSpPr>
            <p:cNvPr id="31" name="Rectangle 30">
              <a:extLst>
                <a:ext uri="{C183D7F6-B498-43B3-948B-1728B52AA6E4}">
                  <adec:decorative xmlns:adec="http://schemas.microsoft.com/office/drawing/2017/decorative" val="1"/>
                </a:ext>
              </a:extLst>
            </p:cNvPr>
            <p:cNvSpPr/>
            <p:nvPr/>
          </p:nvSpPr>
          <p:spPr>
            <a:xfrm>
              <a:off x="6720607" y="1891998"/>
              <a:ext cx="4846787" cy="4464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S3objects" descr="green circle, square, and triangle representing S3 objects."/>
            <p:cNvGrpSpPr/>
            <p:nvPr/>
          </p:nvGrpSpPr>
          <p:grpSpPr>
            <a:xfrm>
              <a:off x="7080264" y="2365167"/>
              <a:ext cx="1139744" cy="1557961"/>
              <a:chOff x="7080264" y="2365167"/>
              <a:chExt cx="1139744" cy="1557961"/>
            </a:xfrm>
          </p:grpSpPr>
          <p:grpSp>
            <p:nvGrpSpPr>
              <p:cNvPr id="100" name="Group 99"/>
              <p:cNvGrpSpPr/>
              <p:nvPr/>
            </p:nvGrpSpPr>
            <p:grpSpPr>
              <a:xfrm>
                <a:off x="7080264" y="2365167"/>
                <a:ext cx="1139744" cy="1104677"/>
                <a:chOff x="7080264" y="2365167"/>
                <a:chExt cx="1139744" cy="1104677"/>
              </a:xfrm>
            </p:grpSpPr>
            <p:sp>
              <p:nvSpPr>
                <p:cNvPr id="6" name="Oval 5"/>
                <p:cNvSpPr/>
                <p:nvPr/>
              </p:nvSpPr>
              <p:spPr>
                <a:xfrm>
                  <a:off x="7080264" y="2365167"/>
                  <a:ext cx="457200" cy="457200"/>
                </a:xfrm>
                <a:prstGeom prst="ellipse">
                  <a:avLst/>
                </a:prstGeom>
                <a:solidFill>
                  <a:srgbClr val="3F8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62808" y="2681272"/>
                  <a:ext cx="457200" cy="457200"/>
                </a:xfrm>
                <a:prstGeom prst="rect">
                  <a:avLst/>
                </a:prstGeom>
                <a:solidFill>
                  <a:srgbClr val="3F8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7185307" y="3012644"/>
                  <a:ext cx="502920" cy="457200"/>
                </a:xfrm>
                <a:prstGeom prst="triangle">
                  <a:avLst/>
                </a:prstGeom>
                <a:solidFill>
                  <a:srgbClr val="3F8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7108806" y="3584574"/>
                <a:ext cx="111120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objects</a:t>
                </a:r>
              </a:p>
            </p:txBody>
          </p:sp>
        </p:grpSp>
        <p:grpSp>
          <p:nvGrpSpPr>
            <p:cNvPr id="93" name="ArrowsToObjects"/>
            <p:cNvGrpSpPr/>
            <p:nvPr/>
          </p:nvGrpSpPr>
          <p:grpSpPr>
            <a:xfrm>
              <a:off x="8396334" y="2472270"/>
              <a:ext cx="914400" cy="847399"/>
              <a:chOff x="8396334" y="2472270"/>
              <a:chExt cx="914400" cy="847399"/>
            </a:xfrm>
          </p:grpSpPr>
          <p:cxnSp>
            <p:nvCxnSpPr>
              <p:cNvPr id="90" name="Straight Arrow Connector 89"/>
              <p:cNvCxnSpPr/>
              <p:nvPr/>
            </p:nvCxnSpPr>
            <p:spPr>
              <a:xfrm flipH="1">
                <a:off x="8396334" y="2472270"/>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396334" y="2895970"/>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anbeProtectedWith" descr="Can be protected with"/>
              <p:cNvCxnSpPr/>
              <p:nvPr/>
            </p:nvCxnSpPr>
            <p:spPr>
              <a:xfrm flipH="1">
                <a:off x="8396334" y="3319669"/>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OjbectACLS">
              <a:extLst>
                <a:ext uri="{FF2B5EF4-FFF2-40B4-BE49-F238E27FC236}">
                  <a16:creationId xmlns:a16="http://schemas.microsoft.com/office/drawing/2014/main" id="{CA600F9A-89FF-42C4-8C8F-7BE11B3F07EC}"/>
                </a:ext>
              </a:extLst>
            </p:cNvPr>
            <p:cNvGrpSpPr/>
            <p:nvPr/>
          </p:nvGrpSpPr>
          <p:grpSpPr>
            <a:xfrm>
              <a:off x="9523308" y="2223631"/>
              <a:ext cx="1755730" cy="1746510"/>
              <a:chOff x="9523308" y="2223631"/>
              <a:chExt cx="1755730" cy="1746510"/>
            </a:xfrm>
          </p:grpSpPr>
          <p:sp>
            <p:nvSpPr>
              <p:cNvPr id="36" name="TextBox 35"/>
              <p:cNvSpPr txBox="1"/>
              <p:nvPr/>
            </p:nvSpPr>
            <p:spPr>
              <a:xfrm>
                <a:off x="9733786" y="3631587"/>
                <a:ext cx="127310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Object ACLs</a:t>
                </a:r>
              </a:p>
            </p:txBody>
          </p:sp>
          <p:grpSp>
            <p:nvGrpSpPr>
              <p:cNvPr id="58" name="XMLDocs">
                <a:extLst>
                  <a:ext uri="{FF2B5EF4-FFF2-40B4-BE49-F238E27FC236}">
                    <a16:creationId xmlns:a16="http://schemas.microsoft.com/office/drawing/2014/main" id="{B5BBB72D-A89D-485F-910B-B4163BC7336D}"/>
                  </a:ext>
                </a:extLst>
              </p:cNvPr>
              <p:cNvGrpSpPr/>
              <p:nvPr/>
            </p:nvGrpSpPr>
            <p:grpSpPr>
              <a:xfrm>
                <a:off x="9523308" y="2223631"/>
                <a:ext cx="1755730" cy="1360943"/>
                <a:chOff x="9523308" y="2223631"/>
                <a:chExt cx="1755730" cy="1360943"/>
              </a:xfrm>
            </p:grpSpPr>
            <p:pic>
              <p:nvPicPr>
                <p:cNvPr id="98" name="Picture 97">
                  <a:extLst>
                    <a:ext uri="{FF2B5EF4-FFF2-40B4-BE49-F238E27FC236}">
                      <a16:creationId xmlns:a16="http://schemas.microsoft.com/office/drawing/2014/main" id="{4E0A14B2-4DAE-42B1-B880-BB83C96E47F6}"/>
                    </a:ext>
                  </a:extLst>
                </p:cNvPr>
                <p:cNvPicPr>
                  <a:picLocks noChangeAspect="1"/>
                </p:cNvPicPr>
                <p:nvPr/>
              </p:nvPicPr>
              <p:blipFill>
                <a:blip r:embed="rId9"/>
                <a:stretch>
                  <a:fillRect/>
                </a:stretch>
              </p:blipFill>
              <p:spPr>
                <a:xfrm>
                  <a:off x="9523308" y="2223631"/>
                  <a:ext cx="713294" cy="1103472"/>
                </a:xfrm>
                <a:prstGeom prst="rect">
                  <a:avLst/>
                </a:prstGeom>
              </p:spPr>
            </p:pic>
            <p:pic>
              <p:nvPicPr>
                <p:cNvPr id="102" name="Picture 101">
                  <a:extLst>
                    <a:ext uri="{FF2B5EF4-FFF2-40B4-BE49-F238E27FC236}">
                      <a16:creationId xmlns:a16="http://schemas.microsoft.com/office/drawing/2014/main" id="{07BBDF55-1D3B-4D6C-A4DF-75AB7397CB50}"/>
                    </a:ext>
                  </a:extLst>
                </p:cNvPr>
                <p:cNvPicPr>
                  <a:picLocks noChangeAspect="1"/>
                </p:cNvPicPr>
                <p:nvPr/>
              </p:nvPicPr>
              <p:blipFill>
                <a:blip r:embed="rId9"/>
                <a:stretch>
                  <a:fillRect/>
                </a:stretch>
              </p:blipFill>
              <p:spPr>
                <a:xfrm>
                  <a:off x="10013692" y="2481102"/>
                  <a:ext cx="713294" cy="1103472"/>
                </a:xfrm>
                <a:prstGeom prst="rect">
                  <a:avLst/>
                </a:prstGeom>
              </p:spPr>
            </p:pic>
            <p:pic>
              <p:nvPicPr>
                <p:cNvPr id="103" name="XMLDocs" descr="ACLs are XML documents.">
                  <a:extLst>
                    <a:ext uri="{FF2B5EF4-FFF2-40B4-BE49-F238E27FC236}">
                      <a16:creationId xmlns:a16="http://schemas.microsoft.com/office/drawing/2014/main" id="{18D6C283-4039-4DFD-8D4B-5C2D6A19BE4B}"/>
                    </a:ext>
                  </a:extLst>
                </p:cNvPr>
                <p:cNvPicPr>
                  <a:picLocks noChangeAspect="1"/>
                </p:cNvPicPr>
                <p:nvPr/>
              </p:nvPicPr>
              <p:blipFill>
                <a:blip r:embed="rId9"/>
                <a:stretch>
                  <a:fillRect/>
                </a:stretch>
              </p:blipFill>
              <p:spPr>
                <a:xfrm>
                  <a:off x="10565744" y="2270631"/>
                  <a:ext cx="713294" cy="1103472"/>
                </a:xfrm>
                <a:prstGeom prst="rect">
                  <a:avLst/>
                </a:prstGeom>
              </p:spPr>
            </p:pic>
          </p:grpSp>
        </p:grpSp>
        <p:grpSp>
          <p:nvGrpSpPr>
            <p:cNvPr id="86" name="S3bucket" descr="s3 bucket icon."/>
            <p:cNvGrpSpPr/>
            <p:nvPr/>
          </p:nvGrpSpPr>
          <p:grpSpPr>
            <a:xfrm>
              <a:off x="7071543" y="4189858"/>
              <a:ext cx="1157186" cy="1500819"/>
              <a:chOff x="7399095" y="4490113"/>
              <a:chExt cx="1157186" cy="1500819"/>
            </a:xfrm>
          </p:grpSpPr>
          <p:pic>
            <p:nvPicPr>
              <p:cNvPr id="14"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99095" y="4490113"/>
                <a:ext cx="1157186" cy="1157186"/>
              </a:xfrm>
              <a:prstGeom prst="rect">
                <a:avLst/>
              </a:prstGeom>
            </p:spPr>
          </p:pic>
          <p:sp>
            <p:nvSpPr>
              <p:cNvPr id="35" name="TextBox 34"/>
              <p:cNvSpPr txBox="1"/>
              <p:nvPr/>
            </p:nvSpPr>
            <p:spPr>
              <a:xfrm>
                <a:off x="7439720" y="5652378"/>
                <a:ext cx="107593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bucket</a:t>
                </a:r>
              </a:p>
            </p:txBody>
          </p:sp>
        </p:grpSp>
        <p:grpSp>
          <p:nvGrpSpPr>
            <p:cNvPr id="66" name="Arrowstobucket">
              <a:extLst>
                <a:ext uri="{FF2B5EF4-FFF2-40B4-BE49-F238E27FC236}">
                  <a16:creationId xmlns:a16="http://schemas.microsoft.com/office/drawing/2014/main" id="{56992D20-A5D0-4741-B8F8-7243754DF2E2}"/>
                </a:ext>
              </a:extLst>
            </p:cNvPr>
            <p:cNvGrpSpPr/>
            <p:nvPr/>
          </p:nvGrpSpPr>
          <p:grpSpPr>
            <a:xfrm>
              <a:off x="8491870" y="4503761"/>
              <a:ext cx="1828800" cy="533771"/>
              <a:chOff x="8491870" y="4503761"/>
              <a:chExt cx="1828800" cy="533771"/>
            </a:xfrm>
          </p:grpSpPr>
          <p:cxnSp>
            <p:nvCxnSpPr>
              <p:cNvPr id="87" name="Straight Arrow Connector 86"/>
              <p:cNvCxnSpPr/>
              <p:nvPr/>
            </p:nvCxnSpPr>
            <p:spPr>
              <a:xfrm flipH="1">
                <a:off x="8491870" y="4503761"/>
                <a:ext cx="18288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bucketProtectedWith" descr="Buckets can be protected with"/>
              <p:cNvCxnSpPr/>
              <p:nvPr/>
            </p:nvCxnSpPr>
            <p:spPr>
              <a:xfrm flipH="1">
                <a:off x="8491870" y="5037532"/>
                <a:ext cx="9144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bucketprotections">
              <a:extLst>
                <a:ext uri="{FF2B5EF4-FFF2-40B4-BE49-F238E27FC236}">
                  <a16:creationId xmlns:a16="http://schemas.microsoft.com/office/drawing/2014/main" id="{B7C9B440-CBC3-4B19-B348-BE0417783948}"/>
                </a:ext>
              </a:extLst>
            </p:cNvPr>
            <p:cNvGrpSpPr/>
            <p:nvPr/>
          </p:nvGrpSpPr>
          <p:grpSpPr>
            <a:xfrm>
              <a:off x="9366032" y="4313910"/>
              <a:ext cx="1902569" cy="2052016"/>
              <a:chOff x="9366032" y="4313910"/>
              <a:chExt cx="1902569" cy="2052016"/>
            </a:xfrm>
          </p:grpSpPr>
          <p:sp>
            <p:nvSpPr>
              <p:cNvPr id="38" name="TextBox 37"/>
              <p:cNvSpPr txBox="1"/>
              <p:nvPr/>
            </p:nvSpPr>
            <p:spPr>
              <a:xfrm>
                <a:off x="9366032" y="5781151"/>
                <a:ext cx="102784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Bucket policy</a:t>
                </a:r>
              </a:p>
            </p:txBody>
          </p:sp>
          <p:pic>
            <p:nvPicPr>
              <p:cNvPr id="104" name="JSONDocument" descr="described in a JSON document">
                <a:extLst>
                  <a:ext uri="{FF2B5EF4-FFF2-40B4-BE49-F238E27FC236}">
                    <a16:creationId xmlns:a16="http://schemas.microsoft.com/office/drawing/2014/main" id="{B279137E-543C-494B-ADC3-2A3536B5368A}"/>
                  </a:ext>
                </a:extLst>
              </p:cNvPr>
              <p:cNvPicPr>
                <a:picLocks noChangeAspect="1"/>
              </p:cNvPicPr>
              <p:nvPr/>
            </p:nvPicPr>
            <p:blipFill>
              <a:blip r:embed="rId4"/>
              <a:stretch>
                <a:fillRect/>
              </a:stretch>
            </p:blipFill>
            <p:spPr>
              <a:xfrm>
                <a:off x="9511031" y="4689892"/>
                <a:ext cx="749873" cy="1103472"/>
              </a:xfrm>
              <a:prstGeom prst="rect">
                <a:avLst/>
              </a:prstGeom>
            </p:spPr>
          </p:pic>
          <p:sp>
            <p:nvSpPr>
              <p:cNvPr id="37" name="TextBox 36"/>
              <p:cNvSpPr txBox="1"/>
              <p:nvPr/>
            </p:nvSpPr>
            <p:spPr>
              <a:xfrm>
                <a:off x="10359485" y="5389600"/>
                <a:ext cx="909116"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Bucket ACL</a:t>
                </a:r>
              </a:p>
            </p:txBody>
          </p:sp>
          <p:pic>
            <p:nvPicPr>
              <p:cNvPr id="55" name="XMLDoc" descr="Described in an XML document.">
                <a:extLst>
                  <a:ext uri="{FF2B5EF4-FFF2-40B4-BE49-F238E27FC236}">
                    <a16:creationId xmlns:a16="http://schemas.microsoft.com/office/drawing/2014/main" id="{5F867B9F-7B5E-40CB-85F8-C1AAC9B0DB22}"/>
                  </a:ext>
                </a:extLst>
              </p:cNvPr>
              <p:cNvPicPr>
                <a:picLocks noChangeAspect="1"/>
              </p:cNvPicPr>
              <p:nvPr/>
            </p:nvPicPr>
            <p:blipFill>
              <a:blip r:embed="rId9"/>
              <a:stretch>
                <a:fillRect/>
              </a:stretch>
            </p:blipFill>
            <p:spPr>
              <a:xfrm>
                <a:off x="10461872" y="4313910"/>
                <a:ext cx="713294" cy="1103472"/>
              </a:xfrm>
              <a:prstGeom prst="rect">
                <a:avLst/>
              </a:prstGeom>
            </p:spPr>
          </p:pic>
        </p:grpSp>
      </p:grpSp>
      <p:sp>
        <p:nvSpPr>
          <p:cNvPr id="10" name="Slide Number Placeholder 9">
            <a:extLst>
              <a:ext uri="{FF2B5EF4-FFF2-40B4-BE49-F238E27FC236}">
                <a16:creationId xmlns:a16="http://schemas.microsoft.com/office/drawing/2014/main" id="{33657521-AB79-4AFC-BB0D-AB5476D7D647}"/>
              </a:ext>
            </a:extLst>
          </p:cNvPr>
          <p:cNvSpPr>
            <a:spLocks noGrp="1"/>
          </p:cNvSpPr>
          <p:nvPr>
            <p:ph type="sldNum" sz="quarter" idx="12"/>
          </p:nvPr>
        </p:nvSpPr>
        <p:spPr/>
        <p:txBody>
          <a:bodyPr/>
          <a:lstStyle/>
          <a:p>
            <a:fld id="{B6A95138-A96E-2F42-A959-2EFD44FE4AB7}" type="slidenum">
              <a:rPr lang="en-US" smtClean="0"/>
              <a:t>30</a:t>
            </a:fld>
            <a:endParaRPr lang="en-US"/>
          </a:p>
        </p:txBody>
      </p:sp>
    </p:spTree>
    <p:custDataLst>
      <p:tags r:id="rId1"/>
    </p:custDataLst>
    <p:extLst>
      <p:ext uri="{BB962C8B-B14F-4D97-AF65-F5344CB8AC3E}">
        <p14:creationId xmlns:p14="http://schemas.microsoft.com/office/powerpoint/2010/main" val="2042584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Access control lists (ACLs)</a:t>
            </a:r>
            <a:r>
              <a:rPr lang="en-US" dirty="0"/>
              <a:t> </a:t>
            </a:r>
          </a:p>
        </p:txBody>
      </p:sp>
      <p:grpSp>
        <p:nvGrpSpPr>
          <p:cNvPr id="34" name="Group 33">
            <a:extLst>
              <a:ext uri="{C183D7F6-B498-43B3-948B-1728B52AA6E4}">
                <adec:decorative xmlns:adec="http://schemas.microsoft.com/office/drawing/2017/decorative" val="1"/>
              </a:ext>
            </a:extLst>
          </p:cNvPr>
          <p:cNvGrpSpPr/>
          <p:nvPr/>
        </p:nvGrpSpPr>
        <p:grpSpPr>
          <a:xfrm>
            <a:off x="6872370" y="2420863"/>
            <a:ext cx="2523934" cy="1333060"/>
            <a:chOff x="6929438" y="2420863"/>
            <a:chExt cx="2523934" cy="1333060"/>
          </a:xfrm>
        </p:grpSpPr>
        <p:cxnSp>
          <p:nvCxnSpPr>
            <p:cNvPr id="12" name="Straight Connector 11">
              <a:extLst>
                <a:ext uri="{C183D7F6-B498-43B3-948B-1728B52AA6E4}">
                  <adec:decorative xmlns:adec="http://schemas.microsoft.com/office/drawing/2017/decorative" val="1"/>
                </a:ext>
              </a:extLst>
            </p:cNvPr>
            <p:cNvCxnSpPr/>
            <p:nvPr/>
          </p:nvCxnSpPr>
          <p:spPr>
            <a:xfrm flipH="1">
              <a:off x="8038910" y="3087393"/>
              <a:ext cx="1414462"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C183D7F6-B498-43B3-948B-1728B52AA6E4}">
                  <adec:decorative xmlns:adec="http://schemas.microsoft.com/office/drawing/2017/decorative" val="1"/>
                </a:ext>
              </a:extLst>
            </p:cNvPr>
            <p:cNvCxnSpPr/>
            <p:nvPr/>
          </p:nvCxnSpPr>
          <p:spPr>
            <a:xfrm flipH="1" flipV="1">
              <a:off x="6929438" y="2420863"/>
              <a:ext cx="1109472" cy="66653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C183D7F6-B498-43B3-948B-1728B52AA6E4}">
                  <adec:decorative xmlns:adec="http://schemas.microsoft.com/office/drawing/2017/decorative" val="1"/>
                </a:ext>
              </a:extLst>
            </p:cNvPr>
            <p:cNvCxnSpPr/>
            <p:nvPr/>
          </p:nvCxnSpPr>
          <p:spPr>
            <a:xfrm flipH="1">
              <a:off x="6929438" y="3087393"/>
              <a:ext cx="1109472" cy="66653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XMLDoc" descr="ACL described in an XML document can be used for different access scenarios. ">
            <a:extLst>
              <a:ext uri="{FF2B5EF4-FFF2-40B4-BE49-F238E27FC236}">
                <a16:creationId xmlns:a16="http://schemas.microsoft.com/office/drawing/2014/main" id="{2C1C67A1-B44C-4E9E-BFFC-B6F1C995FB55}"/>
              </a:ext>
            </a:extLst>
          </p:cNvPr>
          <p:cNvPicPr>
            <a:picLocks noChangeAspect="1"/>
          </p:cNvPicPr>
          <p:nvPr/>
        </p:nvPicPr>
        <p:blipFill>
          <a:blip r:embed="rId4"/>
          <a:stretch>
            <a:fillRect/>
          </a:stretch>
        </p:blipFill>
        <p:spPr>
          <a:xfrm>
            <a:off x="7391463" y="2460328"/>
            <a:ext cx="713294" cy="1103472"/>
          </a:xfrm>
          <a:prstGeom prst="rect">
            <a:avLst/>
          </a:prstGeom>
        </p:spPr>
      </p:pic>
      <p:pic>
        <p:nvPicPr>
          <p:cNvPr id="7" name="personread" descr="Access example 1">
            <a:extLst>
              <a:ext uri="{FF2B5EF4-FFF2-40B4-BE49-F238E27FC236}">
                <a16:creationId xmlns:a16="http://schemas.microsoft.com/office/drawing/2014/main" id="{6FA71975-EA2D-784E-8A28-738A17320E91}"/>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0619" y="1744923"/>
            <a:ext cx="1157186" cy="1157186"/>
          </a:xfrm>
          <a:prstGeom prst="rect">
            <a:avLst/>
          </a:prstGeom>
        </p:spPr>
      </p:pic>
      <p:sp>
        <p:nvSpPr>
          <p:cNvPr id="24" name="TextBox 23">
            <a:extLst>
              <a:ext uri="{C183D7F6-B498-43B3-948B-1728B52AA6E4}">
                <adec:decorative xmlns:adec="http://schemas.microsoft.com/office/drawing/2017/decorative" val="1"/>
              </a:ext>
            </a:extLst>
          </p:cNvPr>
          <p:cNvSpPr txBox="1"/>
          <p:nvPr/>
        </p:nvSpPr>
        <p:spPr>
          <a:xfrm>
            <a:off x="3915583" y="1938101"/>
            <a:ext cx="68961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Read</a:t>
            </a:r>
          </a:p>
        </p:txBody>
      </p:sp>
      <p:grpSp>
        <p:nvGrpSpPr>
          <p:cNvPr id="21" name="S3Objects">
            <a:extLst>
              <a:ext uri="{C183D7F6-B498-43B3-948B-1728B52AA6E4}">
                <adec:decorative xmlns:adec="http://schemas.microsoft.com/office/drawing/2017/decorative" val="1"/>
              </a:ext>
            </a:extLst>
          </p:cNvPr>
          <p:cNvGrpSpPr/>
          <p:nvPr/>
        </p:nvGrpSpPr>
        <p:grpSpPr>
          <a:xfrm>
            <a:off x="5338641" y="1538855"/>
            <a:ext cx="1193156" cy="1569323"/>
            <a:chOff x="5664370" y="1538855"/>
            <a:chExt cx="1193156" cy="1569323"/>
          </a:xfrm>
        </p:grpSpPr>
        <p:grpSp>
          <p:nvGrpSpPr>
            <p:cNvPr id="3" name="Group 2"/>
            <p:cNvGrpSpPr/>
            <p:nvPr/>
          </p:nvGrpSpPr>
          <p:grpSpPr>
            <a:xfrm>
              <a:off x="5664370" y="1538855"/>
              <a:ext cx="1193156" cy="1110608"/>
              <a:chOff x="5643738" y="1472764"/>
              <a:chExt cx="1193156" cy="1110608"/>
            </a:xfrm>
          </p:grpSpPr>
          <p:sp>
            <p:nvSpPr>
              <p:cNvPr id="14" name="Oval 13">
                <a:extLst>
                  <a:ext uri="{C183D7F6-B498-43B3-948B-1728B52AA6E4}">
                    <adec:decorative xmlns:adec="http://schemas.microsoft.com/office/drawing/2017/decorative" val="1"/>
                  </a:ext>
                </a:extLst>
              </p:cNvPr>
              <p:cNvSpPr/>
              <p:nvPr/>
            </p:nvSpPr>
            <p:spPr>
              <a:xfrm>
                <a:off x="6379694" y="1770151"/>
                <a:ext cx="457200" cy="457200"/>
              </a:xfrm>
              <a:prstGeom prst="ellipse">
                <a:avLst/>
              </a:prstGeom>
              <a:solidFill>
                <a:schemeClr val="bg1"/>
              </a:solidFill>
              <a:ln w="5715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C183D7F6-B498-43B3-948B-1728B52AA6E4}">
                    <adec:decorative xmlns:adec="http://schemas.microsoft.com/office/drawing/2017/decorative" val="1"/>
                  </a:ext>
                </a:extLst>
              </p:cNvPr>
              <p:cNvSpPr/>
              <p:nvPr/>
            </p:nvSpPr>
            <p:spPr>
              <a:xfrm>
                <a:off x="5819624" y="2126172"/>
                <a:ext cx="457200" cy="457200"/>
              </a:xfrm>
              <a:prstGeom prst="rect">
                <a:avLst/>
              </a:prstGeom>
              <a:solidFill>
                <a:schemeClr val="bg1"/>
              </a:solidFill>
              <a:ln w="5715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C183D7F6-B498-43B3-948B-1728B52AA6E4}">
                    <adec:decorative xmlns:adec="http://schemas.microsoft.com/office/drawing/2017/decorative" val="1"/>
                  </a:ext>
                </a:extLst>
              </p:cNvPr>
              <p:cNvSpPr/>
              <p:nvPr/>
            </p:nvSpPr>
            <p:spPr>
              <a:xfrm>
                <a:off x="5643738" y="1472764"/>
                <a:ext cx="502920" cy="457200"/>
              </a:xfrm>
              <a:prstGeom prst="triangle">
                <a:avLst/>
              </a:prstGeom>
              <a:solidFill>
                <a:schemeClr val="bg1"/>
              </a:solidFill>
              <a:ln w="5715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C183D7F6-B498-43B3-948B-1728B52AA6E4}">
                  <adec:decorative xmlns:adec="http://schemas.microsoft.com/office/drawing/2017/decorative" val="1"/>
                </a:ext>
              </a:extLst>
            </p:cNvPr>
            <p:cNvSpPr txBox="1"/>
            <p:nvPr/>
          </p:nvSpPr>
          <p:spPr>
            <a:xfrm>
              <a:off x="5705347" y="2769624"/>
              <a:ext cx="111120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objects</a:t>
              </a:r>
            </a:p>
          </p:txBody>
        </p:sp>
      </p:grpSp>
      <p:pic>
        <p:nvPicPr>
          <p:cNvPr id="9" name="personwrite" descr="Access example 2">
            <a:extLst>
              <a:ext uri="{FF2B5EF4-FFF2-40B4-BE49-F238E27FC236}">
                <a16:creationId xmlns:a16="http://schemas.microsoft.com/office/drawing/2014/main" id="{6FA71975-EA2D-784E-8A28-738A17320E91}"/>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0619" y="3444747"/>
            <a:ext cx="1157186" cy="1157186"/>
          </a:xfrm>
          <a:prstGeom prst="rect">
            <a:avLst/>
          </a:prstGeom>
        </p:spPr>
      </p:pic>
      <p:sp>
        <p:nvSpPr>
          <p:cNvPr id="25" name="TextBox 24">
            <a:extLst>
              <a:ext uri="{C183D7F6-B498-43B3-948B-1728B52AA6E4}">
                <adec:decorative xmlns:adec="http://schemas.microsoft.com/office/drawing/2017/decorative" val="1"/>
              </a:ext>
            </a:extLst>
          </p:cNvPr>
          <p:cNvSpPr txBox="1"/>
          <p:nvPr/>
        </p:nvSpPr>
        <p:spPr>
          <a:xfrm>
            <a:off x="3855488" y="3638761"/>
            <a:ext cx="72968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Write</a:t>
            </a:r>
          </a:p>
        </p:txBody>
      </p:sp>
      <p:grpSp>
        <p:nvGrpSpPr>
          <p:cNvPr id="22" name="S3bucket">
            <a:extLst>
              <a:ext uri="{C183D7F6-B498-43B3-948B-1728B52AA6E4}">
                <adec:decorative xmlns:adec="http://schemas.microsoft.com/office/drawing/2017/decorative" val="1"/>
              </a:ext>
            </a:extLst>
          </p:cNvPr>
          <p:cNvGrpSpPr/>
          <p:nvPr/>
        </p:nvGrpSpPr>
        <p:grpSpPr>
          <a:xfrm>
            <a:off x="5356626" y="3266487"/>
            <a:ext cx="1157186" cy="1513706"/>
            <a:chOff x="5584255" y="3266487"/>
            <a:chExt cx="1157186" cy="1513706"/>
          </a:xfrm>
        </p:grpSpPr>
        <p:sp>
          <p:nvSpPr>
            <p:cNvPr id="19" name="TextBox 18">
              <a:extLst>
                <a:ext uri="{C183D7F6-B498-43B3-948B-1728B52AA6E4}">
                  <adec:decorative xmlns:adec="http://schemas.microsoft.com/office/drawing/2017/decorative" val="1"/>
                </a:ext>
              </a:extLst>
            </p:cNvPr>
            <p:cNvSpPr txBox="1"/>
            <p:nvPr/>
          </p:nvSpPr>
          <p:spPr>
            <a:xfrm>
              <a:off x="5624880" y="4441639"/>
              <a:ext cx="107593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bucket</a:t>
              </a:r>
            </a:p>
          </p:txBody>
        </p:sp>
        <p:pic>
          <p:nvPicPr>
            <p:cNvPr id="20"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4255" y="3266487"/>
              <a:ext cx="1157186" cy="1157186"/>
            </a:xfrm>
            <a:prstGeom prst="rect">
              <a:avLst/>
            </a:prstGeom>
          </p:spPr>
        </p:pic>
      </p:grpSp>
      <p:pic>
        <p:nvPicPr>
          <p:cNvPr id="10" name="Personfull" descr="Access example 3">
            <a:extLst>
              <a:ext uri="{FF2B5EF4-FFF2-40B4-BE49-F238E27FC236}">
                <a16:creationId xmlns:a16="http://schemas.microsoft.com/office/drawing/2014/main" id="{6FA71975-EA2D-784E-8A28-738A17320E91}"/>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4195" y="2523012"/>
            <a:ext cx="1157186" cy="1157186"/>
          </a:xfrm>
          <a:prstGeom prst="rect">
            <a:avLst/>
          </a:prstGeom>
        </p:spPr>
      </p:pic>
      <p:cxnSp>
        <p:nvCxnSpPr>
          <p:cNvPr id="28" name="Straight Arrow Connector 27">
            <a:extLst>
              <a:ext uri="{C183D7F6-B498-43B3-948B-1728B52AA6E4}">
                <adec:decorative xmlns:adec="http://schemas.microsoft.com/office/drawing/2017/decorative" val="1"/>
              </a:ext>
            </a:extLst>
          </p:cNvPr>
          <p:cNvCxnSpPr/>
          <p:nvPr/>
        </p:nvCxnSpPr>
        <p:spPr>
          <a:xfrm flipH="1">
            <a:off x="3281110" y="2323516"/>
            <a:ext cx="18288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C183D7F6-B498-43B3-948B-1728B52AA6E4}">
                <adec:decorative xmlns:adec="http://schemas.microsoft.com/office/drawing/2017/decorative" val="1"/>
              </a:ext>
            </a:extLst>
          </p:cNvPr>
          <p:cNvCxnSpPr/>
          <p:nvPr/>
        </p:nvCxnSpPr>
        <p:spPr>
          <a:xfrm>
            <a:off x="3281110" y="4023340"/>
            <a:ext cx="1828800"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C183D7F6-B498-43B3-948B-1728B52AA6E4}">
                <adec:decorative xmlns:adec="http://schemas.microsoft.com/office/drawing/2017/decorative" val="0"/>
              </a:ext>
            </a:extLst>
          </p:cNvPr>
          <p:cNvSpPr txBox="1"/>
          <p:nvPr/>
        </p:nvSpPr>
        <p:spPr>
          <a:xfrm>
            <a:off x="7998674" y="2452620"/>
            <a:ext cx="1326005"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Full control</a:t>
            </a:r>
          </a:p>
        </p:txBody>
      </p:sp>
      <p:sp>
        <p:nvSpPr>
          <p:cNvPr id="42" name="Rectangle 41"/>
          <p:cNvSpPr/>
          <p:nvPr/>
        </p:nvSpPr>
        <p:spPr>
          <a:xfrm>
            <a:off x="374829" y="4958362"/>
            <a:ext cx="11442342" cy="1017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Resource-based access policy to manage access at the object level or bucket level</a:t>
            </a:r>
          </a:p>
          <a:p>
            <a:pPr marL="285750" indent="-285750">
              <a:buFont typeface="Arial" panose="020B0604020202020204" pitchFamily="34" charset="0"/>
              <a:buChar char="•"/>
            </a:pPr>
            <a:r>
              <a:rPr lang="en-US" sz="2400" dirty="0">
                <a:solidFill>
                  <a:schemeClr val="tx1"/>
                </a:solidFill>
              </a:rPr>
              <a:t>Use to grant basic read/write permissions to other AWS accounts</a:t>
            </a:r>
          </a:p>
        </p:txBody>
      </p:sp>
      <p:sp>
        <p:nvSpPr>
          <p:cNvPr id="6" name="Slide Number Placeholder 5">
            <a:extLst>
              <a:ext uri="{FF2B5EF4-FFF2-40B4-BE49-F238E27FC236}">
                <a16:creationId xmlns:a16="http://schemas.microsoft.com/office/drawing/2014/main" id="{917641BF-5BEC-4C8E-95E1-184EA59270DE}"/>
              </a:ext>
            </a:extLst>
          </p:cNvPr>
          <p:cNvSpPr>
            <a:spLocks noGrp="1"/>
          </p:cNvSpPr>
          <p:nvPr>
            <p:ph type="sldNum" sz="quarter" idx="12"/>
          </p:nvPr>
        </p:nvSpPr>
        <p:spPr/>
        <p:txBody>
          <a:bodyPr/>
          <a:lstStyle/>
          <a:p>
            <a:fld id="{B6A95138-A96E-2F42-A959-2EFD44FE4AB7}" type="slidenum">
              <a:rPr lang="en-US" smtClean="0"/>
              <a:t>31</a:t>
            </a:fld>
            <a:endParaRPr lang="en-US"/>
          </a:p>
        </p:txBody>
      </p:sp>
    </p:spTree>
    <p:custDataLst>
      <p:tags r:id="rId1"/>
    </p:custDataLst>
    <p:extLst>
      <p:ext uri="{BB962C8B-B14F-4D97-AF65-F5344CB8AC3E}">
        <p14:creationId xmlns:p14="http://schemas.microsoft.com/office/powerpoint/2010/main" val="3661134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Bucket</a:t>
            </a:r>
            <a:r>
              <a:rPr lang="en-US" dirty="0"/>
              <a:t> p</a:t>
            </a:r>
            <a:r>
              <a:rPr lang="en-US" dirty="0">
                <a:solidFill>
                  <a:srgbClr val="FFFFFF"/>
                </a:solidFill>
              </a:rPr>
              <a:t>olicies</a:t>
            </a:r>
            <a:endParaRPr lang="en-US" dirty="0">
              <a:solidFill>
                <a:srgbClr val="FFFFFF"/>
              </a:solidFill>
              <a:latin typeface="Amazon Ember Light" panose="020B0403020204020204"/>
            </a:endParaRPr>
          </a:p>
        </p:txBody>
      </p:sp>
      <p:sp>
        <p:nvSpPr>
          <p:cNvPr id="3" name="TextBox 2"/>
          <p:cNvSpPr txBox="1"/>
          <p:nvPr/>
        </p:nvSpPr>
        <p:spPr>
          <a:xfrm>
            <a:off x="419100" y="2185976"/>
            <a:ext cx="3232598" cy="3108543"/>
          </a:xfrm>
          <a:prstGeom prst="rect">
            <a:avLst/>
          </a:prstGeom>
          <a:noFill/>
          <a:ln>
            <a:noFill/>
          </a:ln>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 IAM policy language option that grants granular permissions to Amazon S3 resources</a:t>
            </a:r>
          </a:p>
        </p:txBody>
      </p:sp>
      <p:sp>
        <p:nvSpPr>
          <p:cNvPr id="5" name="Rectangle 4"/>
          <p:cNvSpPr/>
          <p:nvPr/>
        </p:nvSpPr>
        <p:spPr>
          <a:xfrm>
            <a:off x="3400024" y="2293698"/>
            <a:ext cx="8372876" cy="2893100"/>
          </a:xfrm>
          <a:prstGeom prst="rect">
            <a:avLst/>
          </a:prstGeom>
          <a:solidFill>
            <a:schemeClr val="tx2">
              <a:lumMod val="40000"/>
              <a:lumOff val="60000"/>
            </a:schemeClr>
          </a:solidFill>
          <a:ln>
            <a:noFill/>
          </a:ln>
        </p:spPr>
        <p:txBody>
          <a:bodyPr wrap="square">
            <a:spAutoFit/>
          </a:bodyPr>
          <a:lstStyle/>
          <a:p>
            <a:r>
              <a:rPr lang="en-US" sz="1600" dirty="0">
                <a:latin typeface="Lucida Console" panose="020B0609040504020204" pitchFamily="49" charset="0"/>
                <a:cs typeface="Courier New" panose="02070309020205020404" pitchFamily="49" charset="0"/>
              </a:rPr>
              <a:t>{</a:t>
            </a:r>
          </a:p>
          <a:p>
            <a:r>
              <a:rPr lang="en-US" sz="1600" dirty="0">
                <a:latin typeface="Lucida Console" panose="020B0609040504020204" pitchFamily="49" charset="0"/>
                <a:cs typeface="Courier New" panose="02070309020205020404" pitchFamily="49" charset="0"/>
              </a:rPr>
              <a:t> "Version":"2012-10-17",</a:t>
            </a:r>
          </a:p>
          <a:p>
            <a:r>
              <a:rPr lang="en-US" sz="1600" dirty="0">
                <a:latin typeface="Lucida Console" panose="020B0609040504020204" pitchFamily="49" charset="0"/>
                <a:cs typeface="Courier New" panose="02070309020205020404" pitchFamily="49" charset="0"/>
              </a:rPr>
              <a:t> "Statement": [</a:t>
            </a:r>
          </a:p>
          <a:p>
            <a:r>
              <a:rPr lang="en-US" sz="1600" dirty="0">
                <a:latin typeface="Lucida Console" panose="020B0609040504020204" pitchFamily="49" charset="0"/>
                <a:cs typeface="Courier New" panose="02070309020205020404" pitchFamily="49" charset="0"/>
              </a:rPr>
              <a:t> {</a:t>
            </a:r>
          </a:p>
          <a:p>
            <a:r>
              <a:rPr lang="en-US" sz="1600" dirty="0">
                <a:latin typeface="Lucida Console" panose="020B0609040504020204" pitchFamily="49" charset="0"/>
                <a:cs typeface="Courier New" panose="02070309020205020404" pitchFamily="49" charset="0"/>
              </a:rPr>
              <a:t> 	"</a:t>
            </a:r>
            <a:r>
              <a:rPr lang="en-US" sz="1600" dirty="0" err="1">
                <a:latin typeface="Lucida Console" panose="020B0609040504020204" pitchFamily="49" charset="0"/>
                <a:cs typeface="Courier New" panose="02070309020205020404" pitchFamily="49" charset="0"/>
              </a:rPr>
              <a:t>Effect":"Allow</a:t>
            </a:r>
            <a:r>
              <a:rPr lang="en-US" sz="1600" dirty="0">
                <a:latin typeface="Lucida Console" panose="020B0609040504020204" pitchFamily="49" charset="0"/>
                <a:cs typeface="Courier New" panose="02070309020205020404" pitchFamily="49" charset="0"/>
              </a:rPr>
              <a:t>”,</a:t>
            </a:r>
          </a:p>
          <a:p>
            <a:r>
              <a:rPr lang="en-US" sz="1600" dirty="0">
                <a:latin typeface="Lucida Console" panose="020B0609040504020204" pitchFamily="49" charset="0"/>
                <a:cs typeface="Courier New" panose="02070309020205020404" pitchFamily="49" charset="0"/>
              </a:rPr>
              <a:t>		"Principal": "*",</a:t>
            </a:r>
          </a:p>
          <a:p>
            <a:r>
              <a:rPr lang="en-US" sz="1600" dirty="0">
                <a:latin typeface="Lucida Console" panose="020B0609040504020204" pitchFamily="49" charset="0"/>
                <a:cs typeface="Courier New" panose="02070309020205020404" pitchFamily="49" charset="0"/>
              </a:rPr>
              <a:t> 	"Action":["s3:GetObject"],</a:t>
            </a:r>
          </a:p>
          <a:p>
            <a:r>
              <a:rPr lang="en-US" sz="1600" dirty="0">
                <a:latin typeface="Lucida Console" panose="020B0609040504020204" pitchFamily="49" charset="0"/>
                <a:cs typeface="Courier New" panose="02070309020205020404" pitchFamily="49" charset="0"/>
              </a:rPr>
              <a:t>		"Resource":["arn:aws:s3:::DOC-EXAMPLE-BUCKET/*"]</a:t>
            </a:r>
          </a:p>
          <a:p>
            <a:r>
              <a:rPr lang="en-US" sz="1600" dirty="0">
                <a:latin typeface="Lucida Console" panose="020B0609040504020204" pitchFamily="49" charset="0"/>
                <a:cs typeface="Courier New" panose="02070309020205020404" pitchFamily="49" charset="0"/>
              </a:rPr>
              <a:t> }</a:t>
            </a:r>
          </a:p>
          <a:p>
            <a:r>
              <a:rPr lang="en-US" sz="1600" dirty="0">
                <a:latin typeface="Lucida Console" panose="020B0609040504020204" pitchFamily="49" charset="0"/>
                <a:cs typeface="Courier New" panose="02070309020205020404" pitchFamily="49" charset="0"/>
              </a:rPr>
              <a:t> ]</a:t>
            </a:r>
          </a:p>
          <a:p>
            <a:r>
              <a:rPr lang="en-US" sz="1600" dirty="0">
                <a:latin typeface="Lucida Console" panose="020B06090405040202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014D4C38-6D04-4CF6-B270-EF2F514DD43B}"/>
              </a:ext>
            </a:extLst>
          </p:cNvPr>
          <p:cNvSpPr>
            <a:spLocks noGrp="1"/>
          </p:cNvSpPr>
          <p:nvPr>
            <p:ph type="sldNum" sz="quarter" idx="12"/>
          </p:nvPr>
        </p:nvSpPr>
        <p:spPr/>
        <p:txBody>
          <a:bodyPr/>
          <a:lstStyle/>
          <a:p>
            <a:fld id="{B6A95138-A96E-2F42-A959-2EFD44FE4AB7}" type="slidenum">
              <a:rPr lang="en-US" smtClean="0"/>
              <a:t>32</a:t>
            </a:fld>
            <a:endParaRPr lang="en-US"/>
          </a:p>
        </p:txBody>
      </p:sp>
    </p:spTree>
    <p:custDataLst>
      <p:tags r:id="rId1"/>
    </p:custDataLst>
    <p:extLst>
      <p:ext uri="{BB962C8B-B14F-4D97-AF65-F5344CB8AC3E}">
        <p14:creationId xmlns:p14="http://schemas.microsoft.com/office/powerpoint/2010/main" val="1564349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Presigned</a:t>
            </a:r>
            <a:r>
              <a:rPr lang="en-US" dirty="0"/>
              <a:t> URLs</a:t>
            </a:r>
          </a:p>
        </p:txBody>
      </p:sp>
      <p:sp>
        <p:nvSpPr>
          <p:cNvPr id="3" name="Content Placeholder 2"/>
          <p:cNvSpPr>
            <a:spLocks noGrp="1"/>
          </p:cNvSpPr>
          <p:nvPr>
            <p:ph idx="1"/>
          </p:nvPr>
        </p:nvSpPr>
        <p:spPr/>
        <p:txBody>
          <a:bodyPr/>
          <a:lstStyle/>
          <a:p>
            <a:pPr lvl="0"/>
            <a:r>
              <a:rPr lang="en-US" sz="2400" dirty="0"/>
              <a:t>Provide access to PUT or GET objects without granting permissions to perform any other actions</a:t>
            </a:r>
          </a:p>
          <a:p>
            <a:pPr lvl="0"/>
            <a:r>
              <a:rPr lang="en-US" sz="2400" dirty="0"/>
              <a:t>Use the permissions of the user who creates the URL</a:t>
            </a:r>
          </a:p>
          <a:p>
            <a:pPr lvl="0"/>
            <a:r>
              <a:rPr lang="en-US" sz="2400" dirty="0"/>
              <a:t>Provide security credentials, a bucket name, an object key, an HTTP method, and an expiration date and time</a:t>
            </a:r>
          </a:p>
          <a:p>
            <a:pPr lvl="0"/>
            <a:r>
              <a:rPr lang="en-US" sz="2400" dirty="0"/>
              <a:t>Are only valid until the expiration time (maximum of 1 week)</a:t>
            </a:r>
          </a:p>
        </p:txBody>
      </p:sp>
      <p:pic>
        <p:nvPicPr>
          <p:cNvPr id="45" name="Client" descr="Client that wants to perform Amazon S3 operations.">
            <a:extLst>
              <a:ext uri="{FF2B5EF4-FFF2-40B4-BE49-F238E27FC236}">
                <a16:creationId xmlns:a16="http://schemas.microsoft.com/office/drawing/2014/main" id="{43C89C6C-4275-2244-93E6-30D96D2FDE23}"/>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1782" y="3646271"/>
            <a:ext cx="1067796" cy="1067796"/>
          </a:xfrm>
          <a:prstGeom prst="rect">
            <a:avLst/>
          </a:prstGeom>
        </p:spPr>
      </p:pic>
      <p:sp>
        <p:nvSpPr>
          <p:cNvPr id="7" name="TextBox 6">
            <a:extLst>
              <a:ext uri="{C183D7F6-B498-43B3-948B-1728B52AA6E4}">
                <adec:decorative xmlns:adec="http://schemas.microsoft.com/office/drawing/2017/decorative" val="1"/>
              </a:ext>
            </a:extLst>
          </p:cNvPr>
          <p:cNvSpPr txBox="1"/>
          <p:nvPr/>
        </p:nvSpPr>
        <p:spPr>
          <a:xfrm>
            <a:off x="6615238" y="2456523"/>
            <a:ext cx="1312438" cy="830997"/>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Request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presigned URL</a:t>
            </a:r>
          </a:p>
        </p:txBody>
      </p:sp>
      <p:pic>
        <p:nvPicPr>
          <p:cNvPr id="8" name="Picture 7">
            <a:extLst>
              <a:ext uri="{FF2B5EF4-FFF2-40B4-BE49-F238E27FC236}">
                <a16:creationId xmlns:a16="http://schemas.microsoft.com/office/drawing/2014/main" id="{64BD2BDE-02E8-4A94-A7D9-744C4CCEA59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174780" y="1427355"/>
            <a:ext cx="3572566" cy="2359356"/>
          </a:xfrm>
          <a:prstGeom prst="rect">
            <a:avLst/>
          </a:prstGeom>
        </p:spPr>
      </p:pic>
      <p:cxnSp>
        <p:nvCxnSpPr>
          <p:cNvPr id="102" name="Straight Arrow Connector 101">
            <a:extLst>
              <a:ext uri="{C183D7F6-B498-43B3-948B-1728B52AA6E4}">
                <adec:decorative xmlns:adec="http://schemas.microsoft.com/office/drawing/2017/decorative" val="1"/>
              </a:ext>
            </a:extLst>
          </p:cNvPr>
          <p:cNvCxnSpPr/>
          <p:nvPr/>
        </p:nvCxnSpPr>
        <p:spPr>
          <a:xfrm flipV="1">
            <a:off x="7211041" y="2482079"/>
            <a:ext cx="2290832" cy="1178658"/>
          </a:xfrm>
          <a:prstGeom prst="straightConnector1">
            <a:avLst/>
          </a:prstGeom>
          <a:noFill/>
          <a:ln w="25400" cap="flat" cmpd="sng" algn="ctr">
            <a:solidFill>
              <a:schemeClr val="tx1"/>
            </a:solidFill>
            <a:prstDash val="solid"/>
            <a:tailEnd type="triangle"/>
          </a:ln>
          <a:effectLst/>
        </p:spPr>
      </p:cxnSp>
      <p:pic>
        <p:nvPicPr>
          <p:cNvPr id="30" name="EC2Icon" descr="EC2 instance within an AWS Availability Zone. ">
            <a:extLst>
              <a:ext uri="{FF2B5EF4-FFF2-40B4-BE49-F238E27FC236}">
                <a16:creationId xmlns:a16="http://schemas.microsoft.com/office/drawing/2014/main" id="{C19987B1-DB3A-1640-994D-BCB81FCC1AE4}"/>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5067" y="2239382"/>
            <a:ext cx="828357" cy="828357"/>
          </a:xfrm>
          <a:prstGeom prst="rect">
            <a:avLst/>
          </a:prstGeom>
        </p:spPr>
      </p:pic>
      <p:sp>
        <p:nvSpPr>
          <p:cNvPr id="31" name="TextBox 30">
            <a:extLst>
              <a:ext uri="{FF2B5EF4-FFF2-40B4-BE49-F238E27FC236}">
                <a16:creationId xmlns:a16="http://schemas.microsoft.com/office/drawing/2014/main" id="{F90C1CC4-DFE6-0445-BD1C-DB610E1A07F5}"/>
              </a:ext>
              <a:ext uri="{C183D7F6-B498-43B3-948B-1728B52AA6E4}">
                <adec:decorative xmlns:adec="http://schemas.microsoft.com/office/drawing/2017/decorative" val="1"/>
              </a:ext>
            </a:extLst>
          </p:cNvPr>
          <p:cNvSpPr txBox="1"/>
          <p:nvPr/>
        </p:nvSpPr>
        <p:spPr>
          <a:xfrm>
            <a:off x="9243164" y="2999193"/>
            <a:ext cx="1608766" cy="584775"/>
          </a:xfrm>
          <a:prstGeom prst="rect">
            <a:avLst/>
          </a:prstGeom>
          <a:noFill/>
        </p:spPr>
        <p:txBody>
          <a:bodyPr wrap="square" rtlCol="0">
            <a:spAutoFit/>
          </a:bodyPr>
          <a:lstStyle/>
          <a:p>
            <a:pPr algn="ctr"/>
            <a:r>
              <a:rPr lang="en-US" sz="1600" dirty="0"/>
              <a:t>Instance generates URLs</a:t>
            </a:r>
          </a:p>
        </p:txBody>
      </p:sp>
      <p:cxnSp>
        <p:nvCxnSpPr>
          <p:cNvPr id="110" name="Straight Arrow Connector 109">
            <a:extLst>
              <a:ext uri="{C183D7F6-B498-43B3-948B-1728B52AA6E4}">
                <adec:decorative xmlns:adec="http://schemas.microsoft.com/office/drawing/2017/decorative" val="1"/>
              </a:ext>
            </a:extLst>
          </p:cNvPr>
          <p:cNvCxnSpPr/>
          <p:nvPr/>
        </p:nvCxnSpPr>
        <p:spPr>
          <a:xfrm flipH="1">
            <a:off x="7211041" y="2876621"/>
            <a:ext cx="2272491" cy="1150436"/>
          </a:xfrm>
          <a:prstGeom prst="straightConnector1">
            <a:avLst/>
          </a:prstGeom>
          <a:noFill/>
          <a:ln w="25400" cap="flat" cmpd="sng" algn="ctr">
            <a:solidFill>
              <a:schemeClr val="tx1"/>
            </a:solidFill>
            <a:prstDash val="solid"/>
            <a:tailEnd type="triangle"/>
          </a:ln>
          <a:effectLst/>
        </p:spPr>
      </p:cxnSp>
      <p:sp>
        <p:nvSpPr>
          <p:cNvPr id="34" name="TextBox 33">
            <a:extLst>
              <a:ext uri="{C183D7F6-B498-43B3-948B-1728B52AA6E4}">
                <adec:decorative xmlns:adec="http://schemas.microsoft.com/office/drawing/2017/decorative" val="1"/>
              </a:ext>
            </a:extLst>
          </p:cNvPr>
          <p:cNvSpPr txBox="1"/>
          <p:nvPr/>
        </p:nvSpPr>
        <p:spPr>
          <a:xfrm>
            <a:off x="7693827" y="3878350"/>
            <a:ext cx="1608766"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Return</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presigned URL</a:t>
            </a:r>
          </a:p>
        </p:txBody>
      </p:sp>
      <p:cxnSp>
        <p:nvCxnSpPr>
          <p:cNvPr id="103" name="ArrowTobucket" descr="Client uses presigned URL for bucket operations.">
            <a:extLst>
              <a:ext uri="{C183D7F6-B498-43B3-948B-1728B52AA6E4}">
                <adec:decorative xmlns:adec="http://schemas.microsoft.com/office/drawing/2017/decorative" val="0"/>
              </a:ext>
            </a:extLst>
          </p:cNvPr>
          <p:cNvCxnSpPr/>
          <p:nvPr/>
        </p:nvCxnSpPr>
        <p:spPr>
          <a:xfrm>
            <a:off x="7211041" y="4564167"/>
            <a:ext cx="1927479" cy="857180"/>
          </a:xfrm>
          <a:prstGeom prst="straightConnector1">
            <a:avLst/>
          </a:prstGeom>
          <a:noFill/>
          <a:ln w="25400" cap="flat" cmpd="sng" algn="ctr">
            <a:solidFill>
              <a:schemeClr val="tx1"/>
            </a:solidFill>
            <a:prstDash val="solid"/>
            <a:tailEnd type="triangle"/>
          </a:ln>
          <a:effectLst/>
        </p:spPr>
      </p:cxnSp>
      <p:sp>
        <p:nvSpPr>
          <p:cNvPr id="36" name="TextBox 35">
            <a:extLst>
              <a:ext uri="{C183D7F6-B498-43B3-948B-1728B52AA6E4}">
                <adec:decorative xmlns:adec="http://schemas.microsoft.com/office/drawing/2017/decorative" val="1"/>
              </a:ext>
            </a:extLst>
          </p:cNvPr>
          <p:cNvSpPr txBox="1"/>
          <p:nvPr/>
        </p:nvSpPr>
        <p:spPr>
          <a:xfrm>
            <a:off x="6615237" y="5103343"/>
            <a:ext cx="193354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GET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1600" dirty="0">
                <a:latin typeface="Amazon Ember" panose="020B0603020204020204" pitchFamily="34" charset="0"/>
                <a:ea typeface="Amazon Ember" panose="020B0603020204020204" pitchFamily="34" charset="0"/>
                <a:cs typeface="Amazon Ember" panose="020B0603020204020204" pitchFamily="34" charset="0"/>
              </a:rPr>
              <a:t>PUT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objects</a:t>
            </a:r>
          </a:p>
        </p:txBody>
      </p:sp>
      <p:pic>
        <p:nvPicPr>
          <p:cNvPr id="24"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0999" y="4513771"/>
            <a:ext cx="1762578" cy="1762578"/>
          </a:xfrm>
          <a:prstGeom prst="rect">
            <a:avLst/>
          </a:prstGeom>
        </p:spPr>
      </p:pic>
      <p:sp>
        <p:nvSpPr>
          <p:cNvPr id="4" name="Slide Number Placeholder 3">
            <a:extLst>
              <a:ext uri="{FF2B5EF4-FFF2-40B4-BE49-F238E27FC236}">
                <a16:creationId xmlns:a16="http://schemas.microsoft.com/office/drawing/2014/main" id="{68A25AFF-82D1-4949-BB3C-8B3C2DE12731}"/>
              </a:ext>
            </a:extLst>
          </p:cNvPr>
          <p:cNvSpPr>
            <a:spLocks noGrp="1"/>
          </p:cNvSpPr>
          <p:nvPr>
            <p:ph type="sldNum" sz="quarter" idx="12"/>
          </p:nvPr>
        </p:nvSpPr>
        <p:spPr/>
        <p:txBody>
          <a:bodyPr/>
          <a:lstStyle/>
          <a:p>
            <a:fld id="{B6A95138-A96E-2F42-A959-2EFD44FE4AB7}" type="slidenum">
              <a:rPr lang="en-US" smtClean="0"/>
              <a:t>33</a:t>
            </a:fld>
            <a:endParaRPr lang="en-US"/>
          </a:p>
        </p:txBody>
      </p:sp>
    </p:spTree>
    <p:custDataLst>
      <p:tags r:id="rId1"/>
    </p:custDataLst>
    <p:extLst>
      <p:ext uri="{BB962C8B-B14F-4D97-AF65-F5344CB8AC3E}">
        <p14:creationId xmlns:p14="http://schemas.microsoft.com/office/powerpoint/2010/main" val="3321920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Cross-origin </a:t>
            </a:r>
            <a:r>
              <a:rPr lang="en-US" dirty="0">
                <a:solidFill>
                  <a:srgbClr val="FFFFFF"/>
                </a:solidFill>
              </a:rPr>
              <a:t>r</a:t>
            </a:r>
            <a:r>
              <a:rPr lang="en-US" sz="4000" dirty="0">
                <a:solidFill>
                  <a:srgbClr val="FFFFFF"/>
                </a:solidFill>
              </a:rPr>
              <a:t>esource</a:t>
            </a:r>
            <a:r>
              <a:rPr lang="en-US" sz="4000" dirty="0"/>
              <a:t> </a:t>
            </a:r>
            <a:r>
              <a:rPr lang="en-US" dirty="0"/>
              <a:t>s</a:t>
            </a:r>
            <a:r>
              <a:rPr lang="en-US" sz="4000" dirty="0"/>
              <a:t>haring (CORS)</a:t>
            </a:r>
          </a:p>
        </p:txBody>
      </p:sp>
      <p:sp>
        <p:nvSpPr>
          <p:cNvPr id="22" name="TextBox 21"/>
          <p:cNvSpPr txBox="1"/>
          <p:nvPr/>
        </p:nvSpPr>
        <p:spPr>
          <a:xfrm>
            <a:off x="419101" y="1476085"/>
            <a:ext cx="3892230" cy="3539430"/>
          </a:xfrm>
          <a:prstGeom prst="rect">
            <a:avLst/>
          </a:prstGeom>
          <a:noFill/>
          <a:ln>
            <a:noFill/>
          </a:ln>
        </p:spPr>
        <p:txBody>
          <a:bodyPr wrap="square" rtlCol="0">
            <a:spAutoFit/>
          </a:bodyPr>
          <a:lstStyle/>
          <a:p>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Cross-origin resource sharing (CORS)</a:t>
            </a:r>
            <a:r>
              <a:rPr lang="en-US" sz="2800" dirty="0">
                <a:solidFill>
                  <a:schemeClr val="tx2"/>
                </a:solidFill>
              </a:rPr>
              <a:t> </a:t>
            </a:r>
            <a:r>
              <a:rPr lang="en-US" sz="2800" dirty="0"/>
              <a:t>defines a way for client web applications that are loaded in one domain to interact with resources that are in a different domain. </a:t>
            </a:r>
          </a:p>
        </p:txBody>
      </p:sp>
      <p:grpSp>
        <p:nvGrpSpPr>
          <p:cNvPr id="35" name="Group 34"/>
          <p:cNvGrpSpPr/>
          <p:nvPr/>
        </p:nvGrpSpPr>
        <p:grpSpPr>
          <a:xfrm>
            <a:off x="9063130" y="1460841"/>
            <a:ext cx="2676339" cy="1484895"/>
            <a:chOff x="206466" y="2983675"/>
            <a:chExt cx="2676339" cy="1484895"/>
          </a:xfrm>
        </p:grpSpPr>
        <p:pic>
          <p:nvPicPr>
            <p:cNvPr id="23"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1809" y="2983675"/>
              <a:ext cx="697851" cy="697851"/>
            </a:xfrm>
            <a:prstGeom prst="rect">
              <a:avLst/>
            </a:prstGeom>
          </p:spPr>
        </p:pic>
        <p:sp>
          <p:nvSpPr>
            <p:cNvPr id="32" name="TextBox 31">
              <a:extLst>
                <a:ext uri="{C183D7F6-B498-43B3-948B-1728B52AA6E4}">
                  <adec:decorative xmlns:adec="http://schemas.microsoft.com/office/drawing/2017/decorative" val="1"/>
                </a:ext>
              </a:extLst>
            </p:cNvPr>
            <p:cNvSpPr txBox="1"/>
            <p:nvPr/>
          </p:nvSpPr>
          <p:spPr>
            <a:xfrm>
              <a:off x="206466" y="3637573"/>
              <a:ext cx="267633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Website hosted in the S3 bucket at website.s3.amazonaws.com</a:t>
              </a:r>
            </a:p>
          </p:txBody>
        </p:sp>
      </p:grpSp>
      <p:pic>
        <p:nvPicPr>
          <p:cNvPr id="12" name="Picture 11">
            <a:extLst>
              <a:ext uri="{FF2B5EF4-FFF2-40B4-BE49-F238E27FC236}">
                <a16:creationId xmlns:a16="http://schemas.microsoft.com/office/drawing/2014/main" id="{38F5F8ED-BA9D-43E0-921B-6F345818854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05709" y="1460841"/>
            <a:ext cx="1286367" cy="1286367"/>
          </a:xfrm>
          <a:prstGeom prst="rect">
            <a:avLst/>
          </a:prstGeom>
        </p:spPr>
      </p:pic>
      <p:sp>
        <p:nvSpPr>
          <p:cNvPr id="31" name="TextBox 30">
            <a:extLst>
              <a:ext uri="{C183D7F6-B498-43B3-948B-1728B52AA6E4}">
                <adec:decorative xmlns:adec="http://schemas.microsoft.com/office/drawing/2017/decorative" val="1"/>
              </a:ext>
            </a:extLst>
          </p:cNvPr>
          <p:cNvSpPr txBox="1"/>
          <p:nvPr/>
        </p:nvSpPr>
        <p:spPr>
          <a:xfrm>
            <a:off x="4294290" y="2747208"/>
            <a:ext cx="31092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JavaScript in webpage</a:t>
            </a: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http://www.example</a:t>
            </a:r>
            <a:r>
              <a:rPr lang="en-US" sz="1600" i="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.com</a:t>
            </a:r>
            <a:endParaRPr kumimoji="0" lang="en-US" sz="16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 name="Group 9"/>
          <p:cNvGrpSpPr/>
          <p:nvPr/>
        </p:nvGrpSpPr>
        <p:grpSpPr>
          <a:xfrm>
            <a:off x="6919895" y="1522252"/>
            <a:ext cx="2195497" cy="1077218"/>
            <a:chOff x="2632262" y="1522252"/>
            <a:chExt cx="2195497" cy="1077218"/>
          </a:xfrm>
        </p:grpSpPr>
        <p:cxnSp>
          <p:nvCxnSpPr>
            <p:cNvPr id="15" name="Straight Arrow Connector 14">
              <a:extLst>
                <a:ext uri="{C183D7F6-B498-43B3-948B-1728B52AA6E4}">
                  <adec:decorative xmlns:adec="http://schemas.microsoft.com/office/drawing/2017/decorative" val="1"/>
                </a:ext>
              </a:extLst>
            </p:cNvPr>
            <p:cNvCxnSpPr/>
            <p:nvPr/>
          </p:nvCxnSpPr>
          <p:spPr>
            <a:xfrm flipV="1">
              <a:off x="2633199" y="2572131"/>
              <a:ext cx="2194560" cy="0"/>
            </a:xfrm>
            <a:prstGeom prst="straightConnector1">
              <a:avLst/>
            </a:prstGeom>
            <a:noFill/>
            <a:ln w="38100" cap="flat" cmpd="sng" algn="ctr">
              <a:solidFill>
                <a:schemeClr val="tx1">
                  <a:lumMod val="50000"/>
                  <a:lumOff val="50000"/>
                </a:schemeClr>
              </a:solidFill>
              <a:prstDash val="solid"/>
              <a:tailEnd type="triangle"/>
            </a:ln>
            <a:effectLst>
              <a:outerShdw blurRad="40000" dist="20000" dir="5400000" rotWithShape="0">
                <a:srgbClr val="000000">
                  <a:alpha val="38000"/>
                </a:srgbClr>
              </a:outerShdw>
            </a:effectLst>
          </p:spPr>
        </p:cxnSp>
        <p:sp>
          <p:nvSpPr>
            <p:cNvPr id="7" name="TextBox 6">
              <a:extLst>
                <a:ext uri="{C183D7F6-B498-43B3-948B-1728B52AA6E4}">
                  <adec:decorative xmlns:adec="http://schemas.microsoft.com/office/drawing/2017/decorative" val="1"/>
                </a:ext>
              </a:extLst>
            </p:cNvPr>
            <p:cNvSpPr txBox="1"/>
            <p:nvPr/>
          </p:nvSpPr>
          <p:spPr>
            <a:xfrm>
              <a:off x="2632262" y="1522252"/>
              <a:ext cx="2109805"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Enable CORS to allow JavaScript to access resources in S3 bucket</a:t>
              </a:r>
            </a:p>
          </p:txBody>
        </p:sp>
      </p:grpSp>
      <p:cxnSp>
        <p:nvCxnSpPr>
          <p:cNvPr id="16" name="Straight Connector 15" descr="callout to CORS configuration code.">
            <a:extLst>
              <a:ext uri="{C183D7F6-B498-43B3-948B-1728B52AA6E4}">
                <adec:decorative xmlns:adec="http://schemas.microsoft.com/office/drawing/2017/decorative" val="0"/>
              </a:ext>
            </a:extLst>
          </p:cNvPr>
          <p:cNvCxnSpPr/>
          <p:nvPr/>
        </p:nvCxnSpPr>
        <p:spPr>
          <a:xfrm flipH="1">
            <a:off x="8174273" y="2572131"/>
            <a:ext cx="0" cy="136935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789005" y="3941481"/>
            <a:ext cx="5373800" cy="2062103"/>
          </a:xfrm>
          <a:prstGeom prst="rect">
            <a:avLst/>
          </a:prstGeom>
          <a:ln>
            <a:solidFill>
              <a:schemeClr val="accent1"/>
            </a:solidFill>
          </a:ln>
        </p:spPr>
        <p:txBody>
          <a:bodyPr wrap="square">
            <a:spAutoFit/>
          </a:bodyPr>
          <a:lstStyle/>
          <a:p>
            <a:pPr lvl="0">
              <a:defRPr/>
            </a:pPr>
            <a:r>
              <a:rPr lang="en-US" sz="1600" dirty="0">
                <a:latin typeface="Lucida Console" panose="020B0609040504020204" pitchFamily="49" charset="0"/>
              </a:rPr>
              <a:t>[</a:t>
            </a:r>
            <a:br>
              <a:rPr lang="en-US" sz="1600" dirty="0">
                <a:latin typeface="Lucida Console" panose="020B0609040504020204" pitchFamily="49" charset="0"/>
              </a:rPr>
            </a:br>
            <a:r>
              <a:rPr lang="en-US" sz="1600" dirty="0">
                <a:latin typeface="Lucida Console" panose="020B0609040504020204" pitchFamily="49" charset="0"/>
              </a:rPr>
              <a:t>	{</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err="1">
                <a:latin typeface="Lucida Console" panose="020B0609040504020204" pitchFamily="49" charset="0"/>
              </a:rPr>
              <a:t>AllowedOrigins</a:t>
            </a:r>
            <a:r>
              <a:rPr lang="en-US" sz="1600" dirty="0">
                <a:latin typeface="Lucida Console" panose="020B0609040504020204" pitchFamily="49" charset="0"/>
              </a:rPr>
              <a:t>": [“”],</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err="1">
                <a:latin typeface="Lucida Console" panose="020B0609040504020204" pitchFamily="49" charset="0"/>
              </a:rPr>
              <a:t>AllowedMethods</a:t>
            </a:r>
            <a:r>
              <a:rPr lang="en-US" sz="1600" dirty="0">
                <a:latin typeface="Lucida Console" panose="020B0609040504020204" pitchFamily="49" charset="0"/>
              </a:rPr>
              <a:t>": ["GET"],</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err="1">
                <a:latin typeface="Lucida Console" panose="020B0609040504020204" pitchFamily="49" charset="0"/>
              </a:rPr>
              <a:t>MaxAgeSeconds</a:t>
            </a:r>
            <a:r>
              <a:rPr lang="en-US" sz="1600" dirty="0">
                <a:latin typeface="Lucida Console" panose="020B0609040504020204" pitchFamily="49" charset="0"/>
              </a:rPr>
              <a:t>": 3000,</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err="1">
                <a:latin typeface="Lucida Console" panose="020B0609040504020204" pitchFamily="49" charset="0"/>
              </a:rPr>
              <a:t>AllowedHeaders</a:t>
            </a:r>
            <a:r>
              <a:rPr lang="en-US" sz="1600" dirty="0">
                <a:latin typeface="Lucida Console" panose="020B0609040504020204" pitchFamily="49" charset="0"/>
              </a:rPr>
              <a:t>": [""]</a:t>
            </a:r>
            <a:br>
              <a:rPr lang="en-US" sz="1600" dirty="0">
                <a:latin typeface="Lucida Console" panose="020B0609040504020204" pitchFamily="49" charset="0"/>
              </a:rPr>
            </a:br>
            <a:r>
              <a:rPr lang="en-US" sz="1600" dirty="0">
                <a:latin typeface="Lucida Console" panose="020B0609040504020204" pitchFamily="49" charset="0"/>
              </a:rPr>
              <a:t>	}</a:t>
            </a:r>
            <a:br>
              <a:rPr lang="en-US" sz="1600" dirty="0">
                <a:latin typeface="Lucida Console" panose="020B0609040504020204" pitchFamily="49" charset="0"/>
              </a:rPr>
            </a:br>
            <a:r>
              <a:rPr lang="en-US" sz="1600" dirty="0">
                <a:latin typeface="Lucida Console" panose="020B0609040504020204" pitchFamily="49" charset="0"/>
              </a:rPr>
              <a:t>]</a:t>
            </a:r>
            <a:endParaRPr kumimoji="0" lang="en-US" sz="1600" b="0" u="none" strike="noStrike" kern="1200" cap="none" spc="0" normalizeH="0" baseline="0" noProof="0" dirty="0">
              <a:ln>
                <a:noFill/>
              </a:ln>
              <a:solidFill>
                <a:srgbClr val="000000"/>
              </a:solidFill>
              <a:effectLst/>
              <a:uLnTx/>
              <a:uFillTx/>
              <a:latin typeface="Lucida Console" panose="020B06090405040202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985E0BF3-33E1-4D83-B4D7-B998C5CDBDB8}"/>
              </a:ext>
            </a:extLst>
          </p:cNvPr>
          <p:cNvSpPr>
            <a:spLocks noGrp="1"/>
          </p:cNvSpPr>
          <p:nvPr>
            <p:ph type="sldNum" sz="quarter" idx="12"/>
          </p:nvPr>
        </p:nvSpPr>
        <p:spPr/>
        <p:txBody>
          <a:bodyPr/>
          <a:lstStyle/>
          <a:p>
            <a:fld id="{B6A95138-A96E-2F42-A959-2EFD44FE4AB7}" type="slidenum">
              <a:rPr lang="en-US" smtClean="0"/>
              <a:t>34</a:t>
            </a:fld>
            <a:endParaRPr lang="en-US"/>
          </a:p>
        </p:txBody>
      </p:sp>
    </p:spTree>
    <p:custDataLst>
      <p:tags r:id="rId1"/>
    </p:custDataLst>
    <p:extLst>
      <p:ext uri="{BB962C8B-B14F-4D97-AF65-F5344CB8AC3E}">
        <p14:creationId xmlns:p14="http://schemas.microsoft.com/office/powerpoint/2010/main" val="382785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S3 buckets can be encrypted. </a:t>
            </a:r>
          </a:p>
          <a:p>
            <a:pPr marL="0" indent="0">
              <a:buNone/>
            </a:pPr>
            <a:endParaRPr lang="en-US" dirty="0">
              <a:latin typeface="+mn-lt"/>
            </a:endParaRPr>
          </a:p>
          <a:p>
            <a:r>
              <a:rPr lang="en-US" dirty="0">
                <a:latin typeface="+mn-lt"/>
              </a:rPr>
              <a:t>Amazon S3 has two types of policies for bucket access: </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Identity-based policies</a:t>
            </a:r>
          </a:p>
          <a:p>
            <a:pPr lvl="1"/>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Resource-based policies</a:t>
            </a:r>
          </a:p>
        </p:txBody>
      </p:sp>
      <p:sp>
        <p:nvSpPr>
          <p:cNvPr id="4" name="Slide Number Placeholder 3">
            <a:extLst>
              <a:ext uri="{FF2B5EF4-FFF2-40B4-BE49-F238E27FC236}">
                <a16:creationId xmlns:a16="http://schemas.microsoft.com/office/drawing/2014/main" id="{0D7F7364-C80E-4396-9E69-AF9A1DD4AC54}"/>
              </a:ext>
            </a:extLst>
          </p:cNvPr>
          <p:cNvSpPr>
            <a:spLocks noGrp="1"/>
          </p:cNvSpPr>
          <p:nvPr>
            <p:ph type="sldNum" sz="quarter" idx="10"/>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105467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134544"/>
          </a:xfrm>
        </p:spPr>
        <p:txBody>
          <a:bodyPr>
            <a:noAutofit/>
          </a:bodyPr>
          <a:lstStyle/>
          <a:p>
            <a:r>
              <a:rPr lang="en-US" dirty="0">
                <a:latin typeface="+mj-lt"/>
              </a:rPr>
              <a:t>Lab 3.1: </a:t>
            </a:r>
            <a:br>
              <a:rPr lang="en-US" dirty="0">
                <a:latin typeface="+mj-lt"/>
              </a:rPr>
            </a:br>
            <a:r>
              <a:rPr lang="en-US" dirty="0">
                <a:latin typeface="+mj-lt"/>
              </a:rPr>
              <a:t>Working with Amazon S3</a:t>
            </a:r>
            <a:br>
              <a:rPr lang="en-US" dirty="0">
                <a:latin typeface="+mj-lt"/>
              </a:rPr>
            </a:br>
            <a:br>
              <a:rPr lang="en-US" dirty="0">
                <a:latin typeface="+mj-lt"/>
              </a:rPr>
            </a:br>
            <a:endParaRPr lang="en-US" sz="2000" dirty="0">
              <a:latin typeface="+mj-lt"/>
            </a:endParaRPr>
          </a:p>
        </p:txBody>
      </p:sp>
      <p:pic>
        <p:nvPicPr>
          <p:cNvPr id="6" name="Content Placeholder 3">
            <a:extLst>
              <a:ext uri="{FF2B5EF4-FFF2-40B4-BE49-F238E27FC236}">
                <a16:creationId xmlns:a16="http://schemas.microsoft.com/office/drawing/2014/main" id="{AEB6F025-6C1B-4868-BBD9-281438CCD06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4" name="Slide Number Placeholder 3">
            <a:extLst>
              <a:ext uri="{FF2B5EF4-FFF2-40B4-BE49-F238E27FC236}">
                <a16:creationId xmlns:a16="http://schemas.microsoft.com/office/drawing/2014/main" id="{D8EFDAF3-8393-4E86-92B8-97AD16B1D162}"/>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3373384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DEED-41E9-47D2-9DB3-DC216CAD72FB}"/>
              </a:ext>
            </a:extLst>
          </p:cNvPr>
          <p:cNvSpPr>
            <a:spLocks noGrp="1"/>
          </p:cNvSpPr>
          <p:nvPr>
            <p:ph type="title"/>
          </p:nvPr>
        </p:nvSpPr>
        <p:spPr/>
        <p:txBody>
          <a:bodyPr/>
          <a:lstStyle/>
          <a:p>
            <a:r>
              <a:rPr lang="en-US" dirty="0"/>
              <a:t>Lab: Tasks</a:t>
            </a:r>
          </a:p>
        </p:txBody>
      </p:sp>
      <p:sp>
        <p:nvSpPr>
          <p:cNvPr id="3" name="Content Placeholder 2">
            <a:extLst>
              <a:ext uri="{FF2B5EF4-FFF2-40B4-BE49-F238E27FC236}">
                <a16:creationId xmlns:a16="http://schemas.microsoft.com/office/drawing/2014/main" id="{0B836BCF-058F-4DB4-9A6F-2534C65697AD}"/>
              </a:ext>
            </a:extLst>
          </p:cNvPr>
          <p:cNvSpPr>
            <a:spLocks noGrp="1"/>
          </p:cNvSpPr>
          <p:nvPr>
            <p:ph idx="1"/>
          </p:nvPr>
        </p:nvSpPr>
        <p:spPr/>
        <p:txBody>
          <a:bodyPr/>
          <a:lstStyle/>
          <a:p>
            <a:pPr marL="457200" indent="-457200">
              <a:buFont typeface="+mj-lt"/>
              <a:buAutoNum type="arabicPeriod"/>
            </a:pPr>
            <a:r>
              <a:rPr lang="en-US" sz="2400" dirty="0"/>
              <a:t>Connecting to the AWS Cloud9 IDE and configuring the environment</a:t>
            </a:r>
          </a:p>
          <a:p>
            <a:pPr marL="457200" indent="-457200">
              <a:buFont typeface="+mj-lt"/>
              <a:buAutoNum type="arabicPeriod"/>
            </a:pPr>
            <a:r>
              <a:rPr lang="en-US" sz="2400" dirty="0"/>
              <a:t>Creating an S3 bucket by using the AWS CLI</a:t>
            </a:r>
          </a:p>
          <a:p>
            <a:pPr marL="457200" indent="-457200">
              <a:buFont typeface="+mj-lt"/>
              <a:buAutoNum type="arabicPeriod"/>
            </a:pPr>
            <a:r>
              <a:rPr lang="en-US" sz="2400" dirty="0"/>
              <a:t>Setting a bucket policy on the bucket by using the SDK for Python</a:t>
            </a:r>
          </a:p>
          <a:p>
            <a:pPr marL="457200" indent="-457200">
              <a:buFont typeface="+mj-lt"/>
              <a:buAutoNum type="arabicPeriod"/>
            </a:pPr>
            <a:r>
              <a:rPr lang="en-US" sz="2400" dirty="0"/>
              <a:t>Uploading objects to the bucket to create the website</a:t>
            </a:r>
          </a:p>
          <a:p>
            <a:pPr marL="457200" indent="-457200">
              <a:buFont typeface="+mj-lt"/>
              <a:buAutoNum type="arabicPeriod"/>
            </a:pPr>
            <a:r>
              <a:rPr lang="en-US" sz="2400" dirty="0"/>
              <a:t>Testing access to the website</a:t>
            </a:r>
          </a:p>
          <a:p>
            <a:pPr marL="457200" indent="-457200">
              <a:buFont typeface="+mj-lt"/>
              <a:buAutoNum type="arabicPeriod"/>
            </a:pPr>
            <a:r>
              <a:rPr lang="en-US" sz="2400" dirty="0"/>
              <a:t>Analyzing the website code</a:t>
            </a:r>
          </a:p>
        </p:txBody>
      </p:sp>
      <p:sp>
        <p:nvSpPr>
          <p:cNvPr id="5" name="Slide Number Placeholder 4">
            <a:extLst>
              <a:ext uri="{FF2B5EF4-FFF2-40B4-BE49-F238E27FC236}">
                <a16:creationId xmlns:a16="http://schemas.microsoft.com/office/drawing/2014/main" id="{C62DEE5D-0F98-4255-B33A-C2CEFD0A47B7}"/>
              </a:ext>
            </a:extLst>
          </p:cNvPr>
          <p:cNvSpPr>
            <a:spLocks noGrp="1"/>
          </p:cNvSpPr>
          <p:nvPr>
            <p:ph type="sldNum" sz="quarter" idx="12"/>
          </p:nvPr>
        </p:nvSpPr>
        <p:spPr/>
        <p:txBody>
          <a:bodyPr/>
          <a:lstStyle/>
          <a:p>
            <a:fld id="{B6A95138-A96E-2F42-A959-2EFD44FE4AB7}" type="slidenum">
              <a:rPr lang="en-US" smtClean="0"/>
              <a:t>37</a:t>
            </a:fld>
            <a:endParaRPr lang="en-US"/>
          </a:p>
        </p:txBody>
      </p:sp>
    </p:spTree>
    <p:custDataLst>
      <p:tags r:id="rId1"/>
    </p:custDataLst>
    <p:extLst>
      <p:ext uri="{BB962C8B-B14F-4D97-AF65-F5344CB8AC3E}">
        <p14:creationId xmlns:p14="http://schemas.microsoft.com/office/powerpoint/2010/main" val="2034473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80010" y="1920240"/>
            <a:ext cx="1200150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Lab 3.1: Working with Amazon S3</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60 minutes</a:t>
            </a:r>
          </a:p>
        </p:txBody>
      </p:sp>
      <p:sp>
        <p:nvSpPr>
          <p:cNvPr id="3" name="Slide Number Placeholder 2">
            <a:extLst>
              <a:ext uri="{FF2B5EF4-FFF2-40B4-BE49-F238E27FC236}">
                <a16:creationId xmlns:a16="http://schemas.microsoft.com/office/drawing/2014/main" id="{06AF3F69-39BD-4094-849F-D923C173325C}"/>
              </a:ext>
            </a:extLst>
          </p:cNvPr>
          <p:cNvSpPr>
            <a:spLocks noGrp="1"/>
          </p:cNvSpPr>
          <p:nvPr>
            <p:ph type="sldNum" sz="quarter" idx="12"/>
          </p:nvPr>
        </p:nvSpPr>
        <p:spPr/>
        <p:txBody>
          <a:bodyPr/>
          <a:lstStyle/>
          <a:p>
            <a:fld id="{B6A95138-A96E-2F42-A959-2EFD44FE4AB7}" type="slidenum">
              <a:rPr lang="en-US" smtClean="0"/>
              <a:t>38</a:t>
            </a:fld>
            <a:endParaRPr lang="en-US"/>
          </a:p>
        </p:txBody>
      </p:sp>
    </p:spTree>
    <p:custDataLst>
      <p:tags r:id="rId1"/>
    </p:custDataLst>
    <p:extLst>
      <p:ext uri="{BB962C8B-B14F-4D97-AF65-F5344CB8AC3E}">
        <p14:creationId xmlns:p14="http://schemas.microsoft.com/office/powerpoint/2010/main" val="645002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pic>
        <p:nvPicPr>
          <p:cNvPr id="7" name="Picture 6">
            <a:extLst>
              <a:ext uri="{FF2B5EF4-FFF2-40B4-BE49-F238E27FC236}">
                <a16:creationId xmlns:a16="http://schemas.microsoft.com/office/drawing/2014/main" id="{0A0C2352-B406-47F7-A991-47D3656B5568}"/>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3" name="Slide Number Placeholder 2">
            <a:extLst>
              <a:ext uri="{FF2B5EF4-FFF2-40B4-BE49-F238E27FC236}">
                <a16:creationId xmlns:a16="http://schemas.microsoft.com/office/drawing/2014/main" id="{B21C4907-9D8A-44A8-9C14-380A1A64AE0F}"/>
              </a:ext>
            </a:extLst>
          </p:cNvPr>
          <p:cNvSpPr>
            <a:spLocks noGrp="1"/>
          </p:cNvSpPr>
          <p:nvPr>
            <p:ph type="sldNum" sz="quarter" idx="12"/>
          </p:nvPr>
        </p:nvSpPr>
        <p:spPr/>
        <p:txBody>
          <a:bodyPr/>
          <a:lstStyle/>
          <a:p>
            <a:fld id="{B6A95138-A96E-2F42-A959-2EFD44FE4AB7}" type="slidenum">
              <a:rPr lang="en-US" smtClean="0"/>
              <a:t>39</a:t>
            </a:fld>
            <a:endParaRPr lang="en-US"/>
          </a:p>
        </p:txBody>
      </p:sp>
    </p:spTree>
    <p:custDataLst>
      <p:tags r:id="rId1"/>
    </p:custDataLst>
    <p:extLst>
      <p:ext uri="{BB962C8B-B14F-4D97-AF65-F5344CB8AC3E}">
        <p14:creationId xmlns:p14="http://schemas.microsoft.com/office/powerpoint/2010/main" val="344019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sz="2400"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000" dirty="0">
                <a:latin typeface="+mn-lt"/>
              </a:rPr>
              <a:t>Introduction</a:t>
            </a:r>
          </a:p>
          <a:p>
            <a:pPr marL="457200" indent="-457200">
              <a:spcBef>
                <a:spcPts val="1800"/>
              </a:spcBef>
              <a:buFont typeface="+mj-lt"/>
              <a:buAutoNum type="arabicPeriod"/>
            </a:pPr>
            <a:r>
              <a:rPr lang="en-US" sz="2000" dirty="0">
                <a:latin typeface="+mn-lt"/>
              </a:rPr>
              <a:t>Introducing Amazon S3</a:t>
            </a:r>
          </a:p>
          <a:p>
            <a:pPr marL="457200" indent="-457200">
              <a:spcBef>
                <a:spcPts val="1800"/>
              </a:spcBef>
              <a:buFont typeface="+mj-lt"/>
              <a:buAutoNum type="arabicPeriod"/>
            </a:pPr>
            <a:r>
              <a:rPr lang="en-US" sz="2000" dirty="0">
                <a:latin typeface="+mn-lt"/>
              </a:rPr>
              <a:t>Creating S3 buckets</a:t>
            </a:r>
          </a:p>
          <a:p>
            <a:pPr marL="457200" indent="-457200">
              <a:spcBef>
                <a:spcPts val="1800"/>
              </a:spcBef>
              <a:buFont typeface="+mj-lt"/>
              <a:buAutoNum type="arabicPeriod"/>
            </a:pPr>
            <a:r>
              <a:rPr lang="en-US" sz="2000" dirty="0">
                <a:latin typeface="+mn-lt"/>
              </a:rPr>
              <a:t>Working with S3 objects</a:t>
            </a:r>
          </a:p>
          <a:p>
            <a:pPr marL="457200" indent="-457200">
              <a:spcBef>
                <a:spcPts val="1800"/>
              </a:spcBef>
              <a:buFont typeface="+mj-lt"/>
              <a:buAutoNum type="arabicPeriod"/>
            </a:pPr>
            <a:r>
              <a:rPr lang="en-US" sz="2000" dirty="0">
                <a:latin typeface="+mn-lt"/>
              </a:rPr>
              <a:t>Protecting data and managing access to Amazon S3 resources</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sz="2400" dirty="0">
                <a:latin typeface="Amazon Ember" panose="02000000000000000000" pitchFamily="2" charset="0"/>
                <a:ea typeface="Amazon Ember" panose="02000000000000000000" pitchFamily="2" charset="0"/>
              </a:rPr>
              <a:t>Lab</a:t>
            </a:r>
          </a:p>
          <a:p>
            <a:r>
              <a:rPr lang="en-US" sz="2000" dirty="0">
                <a:latin typeface="+mn-lt"/>
              </a:rPr>
              <a:t>Working with Amazon S3</a:t>
            </a:r>
            <a:endParaRPr lang="en-US" sz="2000" dirty="0"/>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881993"/>
            <a:ext cx="3148745" cy="543161"/>
            <a:chOff x="4188879" y="4810544"/>
            <a:chExt cx="3148745" cy="543161"/>
          </a:xfrm>
        </p:grpSpPr>
        <p:sp>
          <p:nvSpPr>
            <p:cNvPr id="8" name="TextBox 7">
              <a:extLst>
                <a:ext uri="{FF2B5EF4-FFF2-40B4-BE49-F238E27FC236}">
                  <a16:creationId xmlns:a16="http://schemas.microsoft.com/office/drawing/2014/main" id="{94F8C5C3-D9C4-4E4C-8D0B-BD50A1C962C5}"/>
                </a:ext>
                <a:ext uri="{C183D7F6-B498-43B3-948B-1728B52AA6E4}">
                  <adec:decorative xmlns:adec="http://schemas.microsoft.com/office/drawing/2017/decorative" val="0"/>
                </a:ext>
              </a:extLst>
            </p:cNvPr>
            <p:cNvSpPr txBox="1"/>
            <p:nvPr/>
          </p:nvSpPr>
          <p:spPr>
            <a:xfrm>
              <a:off x="4721202" y="4892040"/>
              <a:ext cx="2616422"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4" name="Slide Number Placeholder 3">
            <a:extLst>
              <a:ext uri="{FF2B5EF4-FFF2-40B4-BE49-F238E27FC236}">
                <a16:creationId xmlns:a16="http://schemas.microsoft.com/office/drawing/2014/main" id="{3F59E11A-8FD9-49C0-B761-B60649A6DCBF}"/>
              </a:ext>
            </a:extLst>
          </p:cNvPr>
          <p:cNvSpPr>
            <a:spLocks noGrp="1"/>
          </p:cNvSpPr>
          <p:nvPr>
            <p:ph type="sldNum" sz="quarter" idx="12"/>
          </p:nvPr>
        </p:nvSpPr>
        <p:spPr/>
        <p:txBody>
          <a:bodyPr/>
          <a:lstStyle/>
          <a:p>
            <a:fld id="{B6A95138-A96E-2F42-A959-2EFD44FE4AB7}" type="slidenum">
              <a:rPr lang="en-US" smtClean="0"/>
              <a:t>4</a:t>
            </a:fld>
            <a:endParaRPr lang="en-US"/>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dirty="0"/>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a:t>Module 3: Developing Storage Solutions</a:t>
            </a:r>
          </a:p>
          <a:p>
            <a:endParaRPr lang="en-US" dirty="0"/>
          </a:p>
        </p:txBody>
      </p:sp>
    </p:spTree>
    <p:custDataLst>
      <p:tags r:id="rId1"/>
    </p:custDataLst>
    <p:extLst>
      <p:ext uri="{BB962C8B-B14F-4D97-AF65-F5344CB8AC3E}">
        <p14:creationId xmlns:p14="http://schemas.microsoft.com/office/powerpoint/2010/main" val="130737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 do the following:</a:t>
            </a:r>
            <a:endParaRPr lang="en-US" sz="5400" dirty="0"/>
          </a:p>
          <a:p>
            <a:pPr lvl="0"/>
            <a:r>
              <a:rPr lang="en-US" sz="2400" dirty="0"/>
              <a:t>Describe how Amazon S3 can be used as a storage solution</a:t>
            </a:r>
          </a:p>
          <a:p>
            <a:pPr lvl="0"/>
            <a:r>
              <a:rPr lang="en-US" sz="2400" dirty="0"/>
              <a:t>Identify features and components of Amazon S3</a:t>
            </a:r>
          </a:p>
          <a:p>
            <a:pPr lvl="0"/>
            <a:r>
              <a:rPr lang="en-US" sz="2400" dirty="0"/>
              <a:t>Describe two ways to protect data in Amazon S3</a:t>
            </a:r>
          </a:p>
          <a:p>
            <a:pPr lvl="0"/>
            <a:r>
              <a:rPr lang="en-US" sz="2400" dirty="0"/>
              <a:t>Describe the function of S3 object operations</a:t>
            </a:r>
          </a:p>
          <a:p>
            <a:pPr lvl="0"/>
            <a:r>
              <a:rPr lang="en-US" sz="2400" dirty="0"/>
              <a:t>Explain how to manage access to Amazon S3 resources</a:t>
            </a:r>
          </a:p>
          <a:p>
            <a:r>
              <a:rPr lang="en-US" sz="2400" dirty="0"/>
              <a:t>Develop with Amazon S3 by using the AWS SDKs</a:t>
            </a:r>
          </a:p>
        </p:txBody>
      </p:sp>
      <p:sp>
        <p:nvSpPr>
          <p:cNvPr id="4" name="Slide Number Placeholder 3">
            <a:extLst>
              <a:ext uri="{FF2B5EF4-FFF2-40B4-BE49-F238E27FC236}">
                <a16:creationId xmlns:a16="http://schemas.microsoft.com/office/drawing/2014/main" id="{082BBCF8-5F56-4E50-ADDE-9D4044A311AE}"/>
              </a:ext>
            </a:extLst>
          </p:cNvPr>
          <p:cNvSpPr>
            <a:spLocks noGrp="1"/>
          </p:cNvSpPr>
          <p:nvPr>
            <p:ph type="sldNum" sz="quarter" idx="12"/>
          </p:nvPr>
        </p:nvSpPr>
        <p:spPr/>
        <p:txBody>
          <a:bodyPr/>
          <a:lstStyle/>
          <a:p>
            <a:fld id="{B6A95138-A96E-2F42-A959-2EFD44FE4AB7}" type="slidenum">
              <a:rPr lang="en-US" smtClean="0"/>
              <a:t>41</a:t>
            </a:fld>
            <a:endParaRPr lang="en-US"/>
          </a:p>
        </p:txBody>
      </p:sp>
    </p:spTree>
    <p:custDataLst>
      <p:tags r:id="rId1"/>
    </p:custDataLst>
    <p:extLst>
      <p:ext uri="{BB962C8B-B14F-4D97-AF65-F5344CB8AC3E}">
        <p14:creationId xmlns:p14="http://schemas.microsoft.com/office/powerpoint/2010/main" val="374993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0BD2ADB3-242A-BB42-B663-9CDD4A0C9F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48827" y="1334530"/>
            <a:ext cx="7294345" cy="4861182"/>
          </a:xfrm>
          <a:prstGeom prst="rect">
            <a:avLst/>
          </a:prstGeom>
          <a:effectLst>
            <a:softEdge rad="114300"/>
          </a:effectLst>
        </p:spPr>
      </p:pic>
      <p:sp>
        <p:nvSpPr>
          <p:cNvPr id="3" name="Slide Number Placeholder 2">
            <a:extLst>
              <a:ext uri="{FF2B5EF4-FFF2-40B4-BE49-F238E27FC236}">
                <a16:creationId xmlns:a16="http://schemas.microsoft.com/office/drawing/2014/main" id="{A36D63C7-7BD3-44C7-85B2-92AAFF7D0EBF}"/>
              </a:ext>
            </a:extLst>
          </p:cNvPr>
          <p:cNvSpPr>
            <a:spLocks noGrp="1"/>
          </p:cNvSpPr>
          <p:nvPr>
            <p:ph type="sldNum" sz="quarter" idx="12"/>
          </p:nvPr>
        </p:nvSpPr>
        <p:spPr/>
        <p:txBody>
          <a:bodyPr/>
          <a:lstStyle/>
          <a:p>
            <a:fld id="{B6A95138-A96E-2F42-A959-2EFD44FE4AB7}" type="slidenum">
              <a:rPr lang="en-US" smtClean="0"/>
              <a:t>42</a:t>
            </a:fld>
            <a:endParaRPr lang="en-US"/>
          </a:p>
        </p:txBody>
      </p:sp>
    </p:spTree>
    <p:custDataLst>
      <p:tags r:id="rId1"/>
    </p:custDataLst>
    <p:extLst>
      <p:ext uri="{BB962C8B-B14F-4D97-AF65-F5344CB8AC3E}">
        <p14:creationId xmlns:p14="http://schemas.microsoft.com/office/powerpoint/2010/main" val="1598620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Company salespeople upload their sales figures daily. A solutions architect needs a durable storage solution for these documents that also protects against users accidentally deleting important documents.</a:t>
            </a:r>
          </a:p>
          <a:p>
            <a:pPr marL="0" indent="0">
              <a:buNone/>
            </a:pPr>
            <a:r>
              <a:rPr lang="en-US" sz="2400" dirty="0"/>
              <a:t>Which action will protect against unintended user actions?</a:t>
            </a:r>
          </a:p>
          <a:p>
            <a:pPr lvl="0"/>
            <a:endParaRPr lang="en-US" sz="2400" dirty="0"/>
          </a:p>
          <a:p>
            <a:pPr marL="457200" lvl="0" indent="-457200">
              <a:buFont typeface="+mj-lt"/>
              <a:buAutoNum type="alphaUcPeriod"/>
            </a:pPr>
            <a:r>
              <a:rPr lang="en-US" sz="2400" dirty="0"/>
              <a:t>Store data in an EBS volume and create snapshots once a week.</a:t>
            </a:r>
          </a:p>
          <a:p>
            <a:pPr marL="457200" lvl="0" indent="-457200">
              <a:buFont typeface="+mj-lt"/>
              <a:buAutoNum type="alphaUcPeriod"/>
            </a:pPr>
            <a:r>
              <a:rPr lang="en-US" sz="2400" dirty="0"/>
              <a:t>Store data in an S3 bucket and enable versioning.</a:t>
            </a:r>
          </a:p>
          <a:p>
            <a:pPr marL="457200" lvl="0" indent="-457200">
              <a:buFont typeface="+mj-lt"/>
              <a:buAutoNum type="alphaUcPeriod"/>
            </a:pPr>
            <a:r>
              <a:rPr lang="en-US" sz="2400" dirty="0"/>
              <a:t>Store data in two S3 buckets in different AWS Regions.</a:t>
            </a:r>
          </a:p>
          <a:p>
            <a:pPr marL="457200" lvl="0" indent="-457200">
              <a:buFont typeface="+mj-lt"/>
              <a:buAutoNum type="alphaUcPeriod"/>
            </a:pPr>
            <a:r>
              <a:rPr lang="en-US" sz="2400" dirty="0"/>
              <a:t>Store data on EC2 instance storage.</a:t>
            </a:r>
          </a:p>
        </p:txBody>
      </p:sp>
      <p:sp>
        <p:nvSpPr>
          <p:cNvPr id="23" name="Rectangle 22" descr="box around 'durable storage solution'.">
            <a:extLst>
              <a:ext uri="{FF2B5EF4-FFF2-40B4-BE49-F238E27FC236}">
                <a16:creationId xmlns:a16="http://schemas.microsoft.com/office/drawing/2014/main" id="{D917926B-89D2-A148-BEFD-97157995F014}"/>
              </a:ext>
            </a:extLst>
          </p:cNvPr>
          <p:cNvSpPr/>
          <p:nvPr/>
        </p:nvSpPr>
        <p:spPr>
          <a:xfrm>
            <a:off x="419100" y="1879375"/>
            <a:ext cx="342138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descr="box around 'protects against users accidentally deleting'.">
            <a:extLst>
              <a:ext uri="{FF2B5EF4-FFF2-40B4-BE49-F238E27FC236}">
                <a16:creationId xmlns:a16="http://schemas.microsoft.com/office/drawing/2014/main" id="{B6D59304-AA34-114D-9032-3E8EA6D09699}"/>
              </a:ext>
            </a:extLst>
          </p:cNvPr>
          <p:cNvSpPr/>
          <p:nvPr/>
        </p:nvSpPr>
        <p:spPr>
          <a:xfrm>
            <a:off x="7860859" y="1890440"/>
            <a:ext cx="3066221"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 store data in an s3 bucket and enable versioning.">
            <a:extLst>
              <a:ext uri="{FF2B5EF4-FFF2-40B4-BE49-F238E27FC236}">
                <a16:creationId xmlns:a16="http://schemas.microsoft.com/office/drawing/2014/main" id="{223D788C-6C14-CA49-9866-1E43C04FE474}"/>
              </a:ext>
            </a:extLst>
          </p:cNvPr>
          <p:cNvSpPr/>
          <p:nvPr/>
        </p:nvSpPr>
        <p:spPr>
          <a:xfrm>
            <a:off x="419099" y="3965461"/>
            <a:ext cx="7216141" cy="4572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descr="box around 'protects against users accidentally deleting'.">
            <a:extLst>
              <a:ext uri="{FF2B5EF4-FFF2-40B4-BE49-F238E27FC236}">
                <a16:creationId xmlns:a16="http://schemas.microsoft.com/office/drawing/2014/main" id="{3EF649DD-C3AD-47E2-B6BC-1B9BCC0EC137}"/>
              </a:ext>
            </a:extLst>
          </p:cNvPr>
          <p:cNvSpPr/>
          <p:nvPr/>
        </p:nvSpPr>
        <p:spPr>
          <a:xfrm>
            <a:off x="419101" y="2241642"/>
            <a:ext cx="285750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28652-2105-417B-8D65-6C41C4647ED9}"/>
              </a:ext>
            </a:extLst>
          </p:cNvPr>
          <p:cNvSpPr>
            <a:spLocks noGrp="1"/>
          </p:cNvSpPr>
          <p:nvPr>
            <p:ph type="sldNum" sz="quarter" idx="12"/>
          </p:nvPr>
        </p:nvSpPr>
        <p:spPr/>
        <p:txBody>
          <a:bodyPr/>
          <a:lstStyle/>
          <a:p>
            <a:fld id="{B6A95138-A96E-2F42-A959-2EFD44FE4AB7}" type="slidenum">
              <a:rPr lang="en-US" smtClean="0"/>
              <a:t>43</a:t>
            </a:fld>
            <a:endParaRPr lang="en-US"/>
          </a:p>
        </p:txBody>
      </p:sp>
    </p:spTree>
    <p:custDataLst>
      <p:tags r:id="rId1"/>
    </p:custDataLst>
    <p:extLst>
      <p:ext uri="{BB962C8B-B14F-4D97-AF65-F5344CB8AC3E}">
        <p14:creationId xmlns:p14="http://schemas.microsoft.com/office/powerpoint/2010/main" val="271746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25"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Thank you</a:t>
            </a:r>
            <a:endParaRPr lang="en-US" dirty="0"/>
          </a:p>
        </p:txBody>
      </p:sp>
    </p:spTree>
    <p:custDataLst>
      <p:tags r:id="rId1"/>
    </p:custDataLst>
    <p:extLst>
      <p:ext uri="{BB962C8B-B14F-4D97-AF65-F5344CB8AC3E}">
        <p14:creationId xmlns:p14="http://schemas.microsoft.com/office/powerpoint/2010/main" val="584590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5678-8CD1-4836-8D9B-D89C93B3DDF7}"/>
              </a:ext>
            </a:extLst>
          </p:cNvPr>
          <p:cNvSpPr>
            <a:spLocks noGrp="1"/>
          </p:cNvSpPr>
          <p:nvPr>
            <p:ph type="title"/>
          </p:nvPr>
        </p:nvSpPr>
        <p:spPr/>
        <p:txBody>
          <a:bodyPr/>
          <a:lstStyle/>
          <a:p>
            <a:r>
              <a:rPr lang="en-US" sz="3600" dirty="0"/>
              <a:t>Amazon S3 </a:t>
            </a:r>
            <a:r>
              <a:rPr lang="en-US" dirty="0"/>
              <a:t>as part of developing a cloud application</a:t>
            </a:r>
            <a:endParaRPr lang="en-US" sz="3600" dirty="0"/>
          </a:p>
        </p:txBody>
      </p:sp>
      <p:grpSp>
        <p:nvGrpSpPr>
          <p:cNvPr id="315" name="Group 314">
            <a:extLst>
              <a:ext uri="{FF2B5EF4-FFF2-40B4-BE49-F238E27FC236}">
                <a16:creationId xmlns:a16="http://schemas.microsoft.com/office/drawing/2014/main" id="{7C59B114-1E2C-4A2D-B49D-B4B1DE556596}"/>
              </a:ext>
            </a:extLst>
          </p:cNvPr>
          <p:cNvGrpSpPr/>
          <p:nvPr/>
        </p:nvGrpSpPr>
        <p:grpSpPr>
          <a:xfrm>
            <a:off x="-13199" y="1151292"/>
            <a:ext cx="12238825" cy="5364381"/>
            <a:chOff x="-13199" y="1047777"/>
            <a:chExt cx="12238825" cy="5364381"/>
          </a:xfrm>
        </p:grpSpPr>
        <p:grpSp>
          <p:nvGrpSpPr>
            <p:cNvPr id="316" name="Module 5">
              <a:extLst>
                <a:ext uri="{FF2B5EF4-FFF2-40B4-BE49-F238E27FC236}">
                  <a16:creationId xmlns:a16="http://schemas.microsoft.com/office/drawing/2014/main" id="{97302E66-28B9-4B75-9E8C-0DABE10C9D2B}"/>
                </a:ext>
              </a:extLst>
            </p:cNvPr>
            <p:cNvGrpSpPr/>
            <p:nvPr/>
          </p:nvGrpSpPr>
          <p:grpSpPr>
            <a:xfrm>
              <a:off x="5855164" y="5563168"/>
              <a:ext cx="2569978" cy="529056"/>
              <a:chOff x="5855164" y="5563168"/>
              <a:chExt cx="2569978" cy="529056"/>
            </a:xfrm>
          </p:grpSpPr>
          <p:pic>
            <p:nvPicPr>
              <p:cNvPr id="420" name="DynamoDB icon">
                <a:extLst>
                  <a:ext uri="{FF2B5EF4-FFF2-40B4-BE49-F238E27FC236}">
                    <a16:creationId xmlns:a16="http://schemas.microsoft.com/office/drawing/2014/main" id="{89CF2245-F37E-4010-9AF3-39B00589E9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3662" y="5584658"/>
                <a:ext cx="411480" cy="411480"/>
              </a:xfrm>
              <a:prstGeom prst="rect">
                <a:avLst/>
              </a:prstGeom>
            </p:spPr>
          </p:pic>
          <p:sp>
            <p:nvSpPr>
              <p:cNvPr id="421" name="DynamoDB label">
                <a:extLst>
                  <a:ext uri="{FF2B5EF4-FFF2-40B4-BE49-F238E27FC236}">
                    <a16:creationId xmlns:a16="http://schemas.microsoft.com/office/drawing/2014/main" id="{C712C5C9-76F1-45DB-8ABB-68EEB8932921}"/>
                  </a:ext>
                </a:extLst>
              </p:cNvPr>
              <p:cNvSpPr txBox="1"/>
              <p:nvPr/>
            </p:nvSpPr>
            <p:spPr>
              <a:xfrm>
                <a:off x="5855164" y="5563168"/>
                <a:ext cx="2163667" cy="529056"/>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DynamoDB database stores products table </a:t>
                </a:r>
              </a:p>
            </p:txBody>
          </p:sp>
        </p:grpSp>
        <p:grpSp>
          <p:nvGrpSpPr>
            <p:cNvPr id="317" name="Module 6">
              <a:extLst>
                <a:ext uri="{FF2B5EF4-FFF2-40B4-BE49-F238E27FC236}">
                  <a16:creationId xmlns:a16="http://schemas.microsoft.com/office/drawing/2014/main" id="{5D7952EC-4E65-4652-B9B5-6A72278433F8}"/>
                </a:ext>
              </a:extLst>
            </p:cNvPr>
            <p:cNvGrpSpPr/>
            <p:nvPr/>
          </p:nvGrpSpPr>
          <p:grpSpPr>
            <a:xfrm>
              <a:off x="6340193" y="3671080"/>
              <a:ext cx="2084949" cy="529056"/>
              <a:chOff x="6340193" y="3671080"/>
              <a:chExt cx="2084949" cy="529056"/>
            </a:xfrm>
          </p:grpSpPr>
          <p:sp>
            <p:nvSpPr>
              <p:cNvPr id="418" name="API Gateway Rest API label">
                <a:extLst>
                  <a:ext uri="{FF2B5EF4-FFF2-40B4-BE49-F238E27FC236}">
                    <a16:creationId xmlns:a16="http://schemas.microsoft.com/office/drawing/2014/main" id="{0E63AF21-B6FB-434E-A59C-A57199B8C519}"/>
                  </a:ext>
                </a:extLst>
              </p:cNvPr>
              <p:cNvSpPr txBox="1"/>
              <p:nvPr/>
            </p:nvSpPr>
            <p:spPr>
              <a:xfrm>
                <a:off x="6340193" y="3671080"/>
                <a:ext cx="1678638" cy="529056"/>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API Gateway REST API</a:t>
                </a:r>
              </a:p>
            </p:txBody>
          </p:sp>
          <p:pic>
            <p:nvPicPr>
              <p:cNvPr id="419" name="Amazon API Gateway icon">
                <a:extLst>
                  <a:ext uri="{FF2B5EF4-FFF2-40B4-BE49-F238E27FC236}">
                    <a16:creationId xmlns:a16="http://schemas.microsoft.com/office/drawing/2014/main" id="{634E42A0-4ED9-4E0B-A4DB-FA97238CE8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3662" y="3765162"/>
                <a:ext cx="411480" cy="411480"/>
              </a:xfrm>
              <a:prstGeom prst="rect">
                <a:avLst/>
              </a:prstGeom>
            </p:spPr>
          </p:pic>
        </p:grpSp>
        <p:cxnSp>
          <p:nvCxnSpPr>
            <p:cNvPr id="318" name="Mod 6 line from users to API Gateway remove for mod 9">
              <a:extLst>
                <a:ext uri="{FF2B5EF4-FFF2-40B4-BE49-F238E27FC236}">
                  <a16:creationId xmlns:a16="http://schemas.microsoft.com/office/drawing/2014/main" id="{3719B679-27A1-4EB7-B95C-58D2CAF53966}"/>
                </a:ext>
              </a:extLst>
            </p:cNvPr>
            <p:cNvCxnSpPr>
              <a:stCxn id="419" idx="0"/>
            </p:cNvCxnSpPr>
            <p:nvPr/>
          </p:nvCxnSpPr>
          <p:spPr>
            <a:xfrm rot="16200000" flipV="1">
              <a:off x="6065891" y="1611650"/>
              <a:ext cx="1399032" cy="2907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9" name="Module 7">
              <a:extLst>
                <a:ext uri="{FF2B5EF4-FFF2-40B4-BE49-F238E27FC236}">
                  <a16:creationId xmlns:a16="http://schemas.microsoft.com/office/drawing/2014/main" id="{DE26AA9E-2D17-4709-B366-CF7D006AE0E0}"/>
                </a:ext>
              </a:extLst>
            </p:cNvPr>
            <p:cNvGrpSpPr/>
            <p:nvPr/>
          </p:nvGrpSpPr>
          <p:grpSpPr>
            <a:xfrm>
              <a:off x="5747932" y="4176642"/>
              <a:ext cx="2677210" cy="1408016"/>
              <a:chOff x="5747932" y="4176642"/>
              <a:chExt cx="2677210" cy="1408016"/>
            </a:xfrm>
          </p:grpSpPr>
          <p:pic>
            <p:nvPicPr>
              <p:cNvPr id="414" name="Lambda icon for lookups">
                <a:extLst>
                  <a:ext uri="{FF2B5EF4-FFF2-40B4-BE49-F238E27FC236}">
                    <a16:creationId xmlns:a16="http://schemas.microsoft.com/office/drawing/2014/main" id="{4DF73C07-25E6-4411-AA47-FC6035799C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662" y="4564277"/>
                <a:ext cx="411480" cy="411480"/>
              </a:xfrm>
              <a:prstGeom prst="rect">
                <a:avLst/>
              </a:prstGeom>
            </p:spPr>
          </p:pic>
          <p:sp>
            <p:nvSpPr>
              <p:cNvPr id="415" name="Lambda database looksups label">
                <a:extLst>
                  <a:ext uri="{FF2B5EF4-FFF2-40B4-BE49-F238E27FC236}">
                    <a16:creationId xmlns:a16="http://schemas.microsoft.com/office/drawing/2014/main" id="{B3A670E8-0DC8-4C53-9949-9F517DD86EFE}"/>
                  </a:ext>
                </a:extLst>
              </p:cNvPr>
              <p:cNvSpPr txBox="1"/>
              <p:nvPr/>
            </p:nvSpPr>
            <p:spPr>
              <a:xfrm>
                <a:off x="5747932" y="4305474"/>
                <a:ext cx="2270899" cy="529056"/>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Lambda function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does database lookups</a:t>
                </a:r>
              </a:p>
            </p:txBody>
          </p:sp>
          <p:cxnSp>
            <p:nvCxnSpPr>
              <p:cNvPr id="416" name="line between Lambda and API Gateway">
                <a:extLst>
                  <a:ext uri="{FF2B5EF4-FFF2-40B4-BE49-F238E27FC236}">
                    <a16:creationId xmlns:a16="http://schemas.microsoft.com/office/drawing/2014/main" id="{D8481C68-1CF0-4A0F-96D5-F3EF9CCE30E7}"/>
                  </a:ext>
                </a:extLst>
              </p:cNvPr>
              <p:cNvCxnSpPr>
                <a:cxnSpLocks/>
                <a:stCxn id="419" idx="2"/>
                <a:endCxn id="414" idx="0"/>
              </p:cNvCxnSpPr>
              <p:nvPr/>
            </p:nvCxnSpPr>
            <p:spPr>
              <a:xfrm>
                <a:off x="8219402" y="4176642"/>
                <a:ext cx="0" cy="38763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7" name="line between Lambda and DynamoDB">
                <a:extLst>
                  <a:ext uri="{FF2B5EF4-FFF2-40B4-BE49-F238E27FC236}">
                    <a16:creationId xmlns:a16="http://schemas.microsoft.com/office/drawing/2014/main" id="{B8F3A888-BE9B-46A6-B98F-73F43E0C00ED}"/>
                  </a:ext>
                </a:extLst>
              </p:cNvPr>
              <p:cNvCxnSpPr>
                <a:cxnSpLocks/>
                <a:stCxn id="414" idx="2"/>
                <a:endCxn id="420" idx="0"/>
              </p:cNvCxnSpPr>
              <p:nvPr/>
            </p:nvCxnSpPr>
            <p:spPr>
              <a:xfrm>
                <a:off x="8219402" y="4975757"/>
                <a:ext cx="0" cy="60890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20" name="Module 8">
              <a:extLst>
                <a:ext uri="{FF2B5EF4-FFF2-40B4-BE49-F238E27FC236}">
                  <a16:creationId xmlns:a16="http://schemas.microsoft.com/office/drawing/2014/main" id="{4AF524BC-2E0D-425B-90CA-5000E702E899}"/>
                </a:ext>
              </a:extLst>
            </p:cNvPr>
            <p:cNvGrpSpPr/>
            <p:nvPr/>
          </p:nvGrpSpPr>
          <p:grpSpPr>
            <a:xfrm>
              <a:off x="-13199" y="2948082"/>
              <a:ext cx="8026861" cy="2358668"/>
              <a:chOff x="-13199" y="2948082"/>
              <a:chExt cx="8026861" cy="2358668"/>
            </a:xfrm>
          </p:grpSpPr>
          <p:pic>
            <p:nvPicPr>
              <p:cNvPr id="398" name="employees icon">
                <a:extLst>
                  <a:ext uri="{FF2B5EF4-FFF2-40B4-BE49-F238E27FC236}">
                    <a16:creationId xmlns:a16="http://schemas.microsoft.com/office/drawing/2014/main" id="{F37A2197-D612-46CE-9176-4A42452ACFF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406049" y="4190984"/>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 name="Cafe employees label">
                <a:extLst>
                  <a:ext uri="{FF2B5EF4-FFF2-40B4-BE49-F238E27FC236}">
                    <a16:creationId xmlns:a16="http://schemas.microsoft.com/office/drawing/2014/main" id="{2D51AD6E-87D6-4724-8811-2BCED11C80A6}"/>
                  </a:ext>
                </a:extLst>
              </p:cNvPr>
              <p:cNvSpPr txBox="1">
                <a:spLocks noChangeArrowheads="1"/>
              </p:cNvSpPr>
              <p:nvPr/>
            </p:nvSpPr>
            <p:spPr bwMode="auto">
              <a:xfrm>
                <a:off x="-13199" y="4536131"/>
                <a:ext cx="124997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Café employees</a:t>
                </a:r>
              </a:p>
            </p:txBody>
          </p:sp>
          <p:cxnSp>
            <p:nvCxnSpPr>
              <p:cNvPr id="400" name="line from employees to Elastic Beanstalk">
                <a:extLst>
                  <a:ext uri="{FF2B5EF4-FFF2-40B4-BE49-F238E27FC236}">
                    <a16:creationId xmlns:a16="http://schemas.microsoft.com/office/drawing/2014/main" id="{AE5069DD-835D-4EEA-8C9B-FC07D27656DF}"/>
                  </a:ext>
                </a:extLst>
              </p:cNvPr>
              <p:cNvCxnSpPr>
                <a:cxnSpLocks/>
                <a:stCxn id="398" idx="1"/>
                <a:endCxn id="401" idx="1"/>
              </p:cNvCxnSpPr>
              <p:nvPr/>
            </p:nvCxnSpPr>
            <p:spPr>
              <a:xfrm>
                <a:off x="817529" y="4396724"/>
                <a:ext cx="30285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401" name="Elastic Beanstalk icon">
                <a:extLst>
                  <a:ext uri="{FF2B5EF4-FFF2-40B4-BE49-F238E27FC236}">
                    <a16:creationId xmlns:a16="http://schemas.microsoft.com/office/drawing/2014/main" id="{C4A84600-0871-47C3-8CEB-CBDFB1E177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6101" y="4197785"/>
                <a:ext cx="408204" cy="40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Elastic Beanstalk label">
                <a:extLst>
                  <a:ext uri="{FF2B5EF4-FFF2-40B4-BE49-F238E27FC236}">
                    <a16:creationId xmlns:a16="http://schemas.microsoft.com/office/drawing/2014/main" id="{607E7DE6-100D-433B-A5FD-05AED51C6B3D}"/>
                  </a:ext>
                </a:extLst>
              </p:cNvPr>
              <p:cNvSpPr txBox="1"/>
              <p:nvPr/>
            </p:nvSpPr>
            <p:spPr>
              <a:xfrm>
                <a:off x="2078771" y="4086692"/>
                <a:ext cx="1787900" cy="311047"/>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Beanstalk</a:t>
                </a:r>
              </a:p>
            </p:txBody>
          </p:sp>
          <p:pic>
            <p:nvPicPr>
              <p:cNvPr id="403" name="ECR icon">
                <a:extLst>
                  <a:ext uri="{FF2B5EF4-FFF2-40B4-BE49-F238E27FC236}">
                    <a16:creationId xmlns:a16="http://schemas.microsoft.com/office/drawing/2014/main" id="{D2CB905C-A506-4170-A17F-2DC29AE29F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6101" y="3489964"/>
                <a:ext cx="408204" cy="40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 name="ECR label">
                <a:extLst>
                  <a:ext uri="{FF2B5EF4-FFF2-40B4-BE49-F238E27FC236}">
                    <a16:creationId xmlns:a16="http://schemas.microsoft.com/office/drawing/2014/main" id="{0E8CEB97-5064-4BB8-8AEA-C22441651A73}"/>
                  </a:ext>
                </a:extLst>
              </p:cNvPr>
              <p:cNvSpPr txBox="1"/>
              <p:nvPr/>
            </p:nvSpPr>
            <p:spPr>
              <a:xfrm>
                <a:off x="2818884" y="2948082"/>
                <a:ext cx="1522176" cy="529056"/>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ECR hosts Docker image </a:t>
                </a:r>
              </a:p>
            </p:txBody>
          </p:sp>
          <p:cxnSp>
            <p:nvCxnSpPr>
              <p:cNvPr id="405" name="line between ECR and Elastic Beanstalk">
                <a:extLst>
                  <a:ext uri="{FF2B5EF4-FFF2-40B4-BE49-F238E27FC236}">
                    <a16:creationId xmlns:a16="http://schemas.microsoft.com/office/drawing/2014/main" id="{CE0383D3-C1D2-424B-9F23-DC57FCBE2592}"/>
                  </a:ext>
                </a:extLst>
              </p:cNvPr>
              <p:cNvCxnSpPr>
                <a:cxnSpLocks/>
                <a:stCxn id="403" idx="2"/>
                <a:endCxn id="401" idx="0"/>
              </p:cNvCxnSpPr>
              <p:nvPr/>
            </p:nvCxnSpPr>
            <p:spPr>
              <a:xfrm>
                <a:off x="4050203" y="3898168"/>
                <a:ext cx="0" cy="299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6" name="EC2 instance icon">
                <a:extLst>
                  <a:ext uri="{FF2B5EF4-FFF2-40B4-BE49-F238E27FC236}">
                    <a16:creationId xmlns:a16="http://schemas.microsoft.com/office/drawing/2014/main" id="{39A5AAE3-ADC9-4613-BF93-9DA4E80FBB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0068" y="419614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 name="EC2 label">
                <a:extLst>
                  <a:ext uri="{FF2B5EF4-FFF2-40B4-BE49-F238E27FC236}">
                    <a16:creationId xmlns:a16="http://schemas.microsoft.com/office/drawing/2014/main" id="{14219124-1D78-4039-8547-30E39CA13A55}"/>
                  </a:ext>
                </a:extLst>
              </p:cNvPr>
              <p:cNvSpPr txBox="1"/>
              <p:nvPr/>
            </p:nvSpPr>
            <p:spPr>
              <a:xfrm>
                <a:off x="4849189" y="3099135"/>
                <a:ext cx="1880932" cy="965072"/>
              </a:xfrm>
              <a:prstGeom prst="rect">
                <a:avLst/>
              </a:prstGeom>
              <a:noFill/>
            </p:spPr>
            <p:txBody>
              <a:bodyPr wrap="square" rtlCol="0">
                <a:spAutoFit/>
              </a:bodyPr>
              <a:lstStyle/>
              <a:p>
                <a:pP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 with Docker container runs coffee supplier website</a:t>
                </a:r>
              </a:p>
            </p:txBody>
          </p:sp>
          <p:pic>
            <p:nvPicPr>
              <p:cNvPr id="408" name="Aurora severless, RDS icon">
                <a:extLst>
                  <a:ext uri="{FF2B5EF4-FFF2-40B4-BE49-F238E27FC236}">
                    <a16:creationId xmlns:a16="http://schemas.microsoft.com/office/drawing/2014/main" id="{9A4A5137-3426-45BD-8E3E-2E438F2861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6101" y="4833057"/>
                <a:ext cx="408205" cy="40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 name="Aurora Serverless label">
                <a:extLst>
                  <a:ext uri="{FF2B5EF4-FFF2-40B4-BE49-F238E27FC236}">
                    <a16:creationId xmlns:a16="http://schemas.microsoft.com/office/drawing/2014/main" id="{267C7AC3-B9BE-435A-9A9B-AD3AC1735200}"/>
                  </a:ext>
                </a:extLst>
              </p:cNvPr>
              <p:cNvSpPr txBox="1"/>
              <p:nvPr/>
            </p:nvSpPr>
            <p:spPr>
              <a:xfrm>
                <a:off x="1392387" y="4777694"/>
                <a:ext cx="2474284" cy="529056"/>
              </a:xfrm>
              <a:prstGeom prst="rect">
                <a:avLst/>
              </a:prstGeom>
              <a:noFill/>
            </p:spPr>
            <p:txBody>
              <a:bodyPr wrap="square" rtlCol="0">
                <a:spAutoFit/>
              </a:bodyPr>
              <a:lstStyle/>
              <a:p>
                <a:pPr algn="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Aurora Serverless on RDS stores supplier database</a:t>
                </a:r>
              </a:p>
            </p:txBody>
          </p:sp>
          <p:cxnSp>
            <p:nvCxnSpPr>
              <p:cNvPr id="410" name="line from Elastic Beanstalk to EC2">
                <a:extLst>
                  <a:ext uri="{FF2B5EF4-FFF2-40B4-BE49-F238E27FC236}">
                    <a16:creationId xmlns:a16="http://schemas.microsoft.com/office/drawing/2014/main" id="{40422F8A-4425-460E-868D-11DD743940A5}"/>
                  </a:ext>
                </a:extLst>
              </p:cNvPr>
              <p:cNvCxnSpPr>
                <a:cxnSpLocks/>
                <a:stCxn id="401" idx="3"/>
                <a:endCxn id="406" idx="1"/>
              </p:cNvCxnSpPr>
              <p:nvPr/>
            </p:nvCxnSpPr>
            <p:spPr>
              <a:xfrm>
                <a:off x="4254305" y="4401887"/>
                <a:ext cx="2557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11" name="Docker image icon">
                <a:extLst>
                  <a:ext uri="{FF2B5EF4-FFF2-40B4-BE49-F238E27FC236}">
                    <a16:creationId xmlns:a16="http://schemas.microsoft.com/office/drawing/2014/main" id="{8838B2DD-3C2F-435B-8715-7ACEEA802707}"/>
                  </a:ext>
                </a:extLst>
              </p:cNvPr>
              <p:cNvPicPr>
                <a:picLocks noChangeAspect="1" noChangeArrowheads="1"/>
              </p:cNvPicPr>
              <p:nvPr/>
            </p:nvPicPr>
            <p:blipFill>
              <a:blip r:embed="rId16"/>
              <a:stretch>
                <a:fillRect/>
              </a:stretch>
            </p:blipFill>
            <p:spPr bwMode="auto">
              <a:xfrm>
                <a:off x="3530288" y="3486129"/>
                <a:ext cx="345413" cy="34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 name="Docker resource icon">
                <a:extLst>
                  <a:ext uri="{FF2B5EF4-FFF2-40B4-BE49-F238E27FC236}">
                    <a16:creationId xmlns:a16="http://schemas.microsoft.com/office/drawing/2014/main" id="{2C0203DC-E246-4A78-80C4-E4322B583E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3867" y="39715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3" name="line from EC2 instance to Lambda function">
                <a:extLst>
                  <a:ext uri="{FF2B5EF4-FFF2-40B4-BE49-F238E27FC236}">
                    <a16:creationId xmlns:a16="http://schemas.microsoft.com/office/drawing/2014/main" id="{9362C532-9BCE-43AB-A825-F5DFB13F91E9}"/>
                  </a:ext>
                </a:extLst>
              </p:cNvPr>
              <p:cNvCxnSpPr>
                <a:cxnSpLocks/>
                <a:stCxn id="406" idx="3"/>
                <a:endCxn id="414" idx="1"/>
              </p:cNvCxnSpPr>
              <p:nvPr/>
            </p:nvCxnSpPr>
            <p:spPr>
              <a:xfrm>
                <a:off x="4921548" y="4401887"/>
                <a:ext cx="3092114" cy="457200"/>
              </a:xfrm>
              <a:prstGeom prst="bentConnector3">
                <a:avLst>
                  <a:gd name="adj1" fmla="val 28877"/>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21" name="Module 9">
              <a:extLst>
                <a:ext uri="{FF2B5EF4-FFF2-40B4-BE49-F238E27FC236}">
                  <a16:creationId xmlns:a16="http://schemas.microsoft.com/office/drawing/2014/main" id="{C77ACDD0-2ADC-4941-B433-889E4036F31A}"/>
                </a:ext>
              </a:extLst>
            </p:cNvPr>
            <p:cNvGrpSpPr/>
            <p:nvPr/>
          </p:nvGrpSpPr>
          <p:grpSpPr>
            <a:xfrm>
              <a:off x="4267504" y="1253610"/>
              <a:ext cx="7934446" cy="4138340"/>
              <a:chOff x="4267504" y="1253610"/>
              <a:chExt cx="7934446" cy="4138340"/>
            </a:xfrm>
          </p:grpSpPr>
          <p:cxnSp>
            <p:nvCxnSpPr>
              <p:cNvPr id="380" name="line between EC2 and ElastiCache">
                <a:extLst>
                  <a:ext uri="{FF2B5EF4-FFF2-40B4-BE49-F238E27FC236}">
                    <a16:creationId xmlns:a16="http://schemas.microsoft.com/office/drawing/2014/main" id="{C2FF715A-B87B-4C07-9067-8E3884AC4992}"/>
                  </a:ext>
                </a:extLst>
              </p:cNvPr>
              <p:cNvCxnSpPr>
                <a:cxnSpLocks/>
                <a:stCxn id="406" idx="2"/>
                <a:endCxn id="390" idx="0"/>
              </p:cNvCxnSpPr>
              <p:nvPr/>
            </p:nvCxnSpPr>
            <p:spPr>
              <a:xfrm>
                <a:off x="4715808" y="4607627"/>
                <a:ext cx="0" cy="3089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1" name="AWS WAF for API endpoint label">
                <a:extLst>
                  <a:ext uri="{FF2B5EF4-FFF2-40B4-BE49-F238E27FC236}">
                    <a16:creationId xmlns:a16="http://schemas.microsoft.com/office/drawing/2014/main" id="{BDD9F694-2595-47D6-BA6B-C1E90A9E1569}"/>
                  </a:ext>
                </a:extLst>
              </p:cNvPr>
              <p:cNvSpPr txBox="1">
                <a:spLocks noChangeArrowheads="1"/>
              </p:cNvSpPr>
              <p:nvPr/>
            </p:nvSpPr>
            <p:spPr bwMode="auto">
              <a:xfrm>
                <a:off x="5822322" y="2526869"/>
                <a:ext cx="2196509"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WAF </a:t>
                </a:r>
                <a:b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secures API endpoint</a:t>
                </a:r>
              </a:p>
            </p:txBody>
          </p:sp>
          <p:pic>
            <p:nvPicPr>
              <p:cNvPr id="382" name="cafe employees icon on right side of diagram">
                <a:extLst>
                  <a:ext uri="{FF2B5EF4-FFF2-40B4-BE49-F238E27FC236}">
                    <a16:creationId xmlns:a16="http://schemas.microsoft.com/office/drawing/2014/main" id="{B0612ADB-FC16-40EA-BF77-89E573D4059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11381312" y="3478826"/>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Cafe employees label on right side of diagram">
                <a:extLst>
                  <a:ext uri="{FF2B5EF4-FFF2-40B4-BE49-F238E27FC236}">
                    <a16:creationId xmlns:a16="http://schemas.microsoft.com/office/drawing/2014/main" id="{219F2878-3BFB-4FC8-AE1F-98EFB0A847D5}"/>
                  </a:ext>
                </a:extLst>
              </p:cNvPr>
              <p:cNvSpPr txBox="1">
                <a:spLocks noChangeArrowheads="1"/>
              </p:cNvSpPr>
              <p:nvPr/>
            </p:nvSpPr>
            <p:spPr bwMode="auto">
              <a:xfrm>
                <a:off x="10972154" y="3871473"/>
                <a:ext cx="1229796"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Café employees</a:t>
                </a:r>
              </a:p>
            </p:txBody>
          </p:sp>
          <p:cxnSp>
            <p:nvCxnSpPr>
              <p:cNvPr id="384" name="line between Amazon S3 and CloudFront">
                <a:extLst>
                  <a:ext uri="{FF2B5EF4-FFF2-40B4-BE49-F238E27FC236}">
                    <a16:creationId xmlns:a16="http://schemas.microsoft.com/office/drawing/2014/main" id="{19A54CEE-5B3C-4B33-B2F8-7D8CBC2934D8}"/>
                  </a:ext>
                </a:extLst>
              </p:cNvPr>
              <p:cNvCxnSpPr>
                <a:cxnSpLocks/>
              </p:cNvCxnSpPr>
              <p:nvPr/>
            </p:nvCxnSpPr>
            <p:spPr>
              <a:xfrm flipH="1" flipV="1">
                <a:off x="5311411" y="1859973"/>
                <a:ext cx="27022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5" name="Refresh cache per settings label">
                <a:extLst>
                  <a:ext uri="{FF2B5EF4-FFF2-40B4-BE49-F238E27FC236}">
                    <a16:creationId xmlns:a16="http://schemas.microsoft.com/office/drawing/2014/main" id="{C70E32A8-FE93-4B60-A806-6CDBEC7C5F72}"/>
                  </a:ext>
                </a:extLst>
              </p:cNvPr>
              <p:cNvSpPr txBox="1">
                <a:spLocks noChangeArrowheads="1"/>
              </p:cNvSpPr>
              <p:nvPr/>
            </p:nvSpPr>
            <p:spPr bwMode="auto">
              <a:xfrm>
                <a:off x="6004537" y="1872670"/>
                <a:ext cx="147950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Refresh cache per settings</a:t>
                </a:r>
              </a:p>
            </p:txBody>
          </p:sp>
          <p:sp>
            <p:nvSpPr>
              <p:cNvPr id="386" name="CloudFront distribution label">
                <a:extLst>
                  <a:ext uri="{FF2B5EF4-FFF2-40B4-BE49-F238E27FC236}">
                    <a16:creationId xmlns:a16="http://schemas.microsoft.com/office/drawing/2014/main" id="{E956DB8D-6DCE-44EB-81DC-FBEBDD53440E}"/>
                  </a:ext>
                </a:extLst>
              </p:cNvPr>
              <p:cNvSpPr txBox="1">
                <a:spLocks noChangeArrowheads="1"/>
              </p:cNvSpPr>
              <p:nvPr/>
            </p:nvSpPr>
            <p:spPr bwMode="auto">
              <a:xfrm>
                <a:off x="7449609" y="1253610"/>
                <a:ext cx="1405285"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CloudFront distribution</a:t>
                </a:r>
              </a:p>
            </p:txBody>
          </p:sp>
          <p:cxnSp>
            <p:nvCxnSpPr>
              <p:cNvPr id="387" name="line between CloudFront and WAF">
                <a:extLst>
                  <a:ext uri="{FF2B5EF4-FFF2-40B4-BE49-F238E27FC236}">
                    <a16:creationId xmlns:a16="http://schemas.microsoft.com/office/drawing/2014/main" id="{948DC7FA-FD1C-458E-B5E7-3AA01FFAAEE7}"/>
                  </a:ext>
                </a:extLst>
              </p:cNvPr>
              <p:cNvCxnSpPr>
                <a:cxnSpLocks/>
                <a:stCxn id="392" idx="1"/>
                <a:endCxn id="395" idx="3"/>
              </p:cNvCxnSpPr>
              <p:nvPr/>
            </p:nvCxnSpPr>
            <p:spPr>
              <a:xfrm rot="10800000">
                <a:off x="8425142" y="1979203"/>
                <a:ext cx="358468" cy="388456"/>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88" name="line between CloudFront through WAF to API Gateway">
                <a:extLst>
                  <a:ext uri="{FF2B5EF4-FFF2-40B4-BE49-F238E27FC236}">
                    <a16:creationId xmlns:a16="http://schemas.microsoft.com/office/drawing/2014/main" id="{9E13CE77-16CE-4811-8F7C-30C371880E3C}"/>
                  </a:ext>
                </a:extLst>
              </p:cNvPr>
              <p:cNvCxnSpPr>
                <a:cxnSpLocks/>
                <a:stCxn id="395" idx="2"/>
                <a:endCxn id="419" idx="0"/>
              </p:cNvCxnSpPr>
              <p:nvPr/>
            </p:nvCxnSpPr>
            <p:spPr>
              <a:xfrm>
                <a:off x="8219402" y="2184943"/>
                <a:ext cx="0" cy="1580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9" name="ElastiCache for Memcached label">
                <a:extLst>
                  <a:ext uri="{FF2B5EF4-FFF2-40B4-BE49-F238E27FC236}">
                    <a16:creationId xmlns:a16="http://schemas.microsoft.com/office/drawing/2014/main" id="{5C159008-CCBA-4BFE-A001-E74D9A2CA01E}"/>
                  </a:ext>
                </a:extLst>
              </p:cNvPr>
              <p:cNvSpPr txBox="1">
                <a:spLocks noChangeArrowheads="1"/>
              </p:cNvSpPr>
              <p:nvPr/>
            </p:nvSpPr>
            <p:spPr bwMode="auto">
              <a:xfrm>
                <a:off x="4849189" y="4862894"/>
                <a:ext cx="159531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ElastiCache </a:t>
                </a:r>
                <a:b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for Memcached</a:t>
                </a:r>
              </a:p>
            </p:txBody>
          </p:sp>
          <p:pic>
            <p:nvPicPr>
              <p:cNvPr id="390" name="ElastiCache for Memcached icon">
                <a:extLst>
                  <a:ext uri="{FF2B5EF4-FFF2-40B4-BE49-F238E27FC236}">
                    <a16:creationId xmlns:a16="http://schemas.microsoft.com/office/drawing/2014/main" id="{1C84C649-A6B6-4C83-B573-DF01DE2364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0068" y="491661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1" name="line from AWS WAF to EC2">
                <a:extLst>
                  <a:ext uri="{FF2B5EF4-FFF2-40B4-BE49-F238E27FC236}">
                    <a16:creationId xmlns:a16="http://schemas.microsoft.com/office/drawing/2014/main" id="{01F50D0D-D9C0-4C9B-975B-596F00C707E6}"/>
                  </a:ext>
                </a:extLst>
              </p:cNvPr>
              <p:cNvCxnSpPr>
                <a:cxnSpLocks/>
                <a:stCxn id="395" idx="2"/>
                <a:endCxn id="406" idx="0"/>
              </p:cNvCxnSpPr>
              <p:nvPr/>
            </p:nvCxnSpPr>
            <p:spPr>
              <a:xfrm rot="5400000">
                <a:off x="5462003" y="1438748"/>
                <a:ext cx="2011204" cy="3503594"/>
              </a:xfrm>
              <a:prstGeom prst="bentConnector3">
                <a:avLst>
                  <a:gd name="adj1" fmla="val 43344"/>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392" name="AWS WAF icon for website">
                <a:extLst>
                  <a:ext uri="{FF2B5EF4-FFF2-40B4-BE49-F238E27FC236}">
                    <a16:creationId xmlns:a16="http://schemas.microsoft.com/office/drawing/2014/main" id="{C83A8246-D7FF-42FF-8D82-A2A20263E3A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83610" y="216191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3" name="AWS WAF label for website">
                <a:extLst>
                  <a:ext uri="{FF2B5EF4-FFF2-40B4-BE49-F238E27FC236}">
                    <a16:creationId xmlns:a16="http://schemas.microsoft.com/office/drawing/2014/main" id="{061B8A4A-EEF0-4FE3-93ED-64BB7A300396}"/>
                  </a:ext>
                </a:extLst>
              </p:cNvPr>
              <p:cNvSpPr txBox="1">
                <a:spLocks noChangeArrowheads="1"/>
              </p:cNvSpPr>
              <p:nvPr/>
            </p:nvSpPr>
            <p:spPr bwMode="auto">
              <a:xfrm>
                <a:off x="8744672" y="1634889"/>
                <a:ext cx="212959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WAF </a:t>
                </a:r>
                <a:b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secures website</a:t>
                </a:r>
              </a:p>
            </p:txBody>
          </p:sp>
          <p:pic>
            <p:nvPicPr>
              <p:cNvPr id="394" name="AWS WAF icon">
                <a:extLst>
                  <a:ext uri="{FF2B5EF4-FFF2-40B4-BE49-F238E27FC236}">
                    <a16:creationId xmlns:a16="http://schemas.microsoft.com/office/drawing/2014/main" id="{51951122-C7E6-4E0D-AC37-905331FF44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13662" y="278455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 name="CloudFront icon">
                <a:extLst>
                  <a:ext uri="{FF2B5EF4-FFF2-40B4-BE49-F238E27FC236}">
                    <a16:creationId xmlns:a16="http://schemas.microsoft.com/office/drawing/2014/main" id="{40EFD8BB-1020-4770-80BB-3A44F481B94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13662" y="1773463"/>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6" name="line from RDS to ElastiCache">
                <a:extLst>
                  <a:ext uri="{FF2B5EF4-FFF2-40B4-BE49-F238E27FC236}">
                    <a16:creationId xmlns:a16="http://schemas.microsoft.com/office/drawing/2014/main" id="{2EBE1271-5138-4575-AC0B-E8F1BD87A560}"/>
                  </a:ext>
                </a:extLst>
              </p:cNvPr>
              <p:cNvCxnSpPr>
                <a:cxnSpLocks/>
                <a:endCxn id="390" idx="1"/>
              </p:cNvCxnSpPr>
              <p:nvPr/>
            </p:nvCxnSpPr>
            <p:spPr>
              <a:xfrm flipV="1">
                <a:off x="4267504" y="5122359"/>
                <a:ext cx="24256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7" name="line from website users to WAF">
                <a:extLst>
                  <a:ext uri="{FF2B5EF4-FFF2-40B4-BE49-F238E27FC236}">
                    <a16:creationId xmlns:a16="http://schemas.microsoft.com/office/drawing/2014/main" id="{21FE71BF-DA9C-45C7-A717-63D8992E790F}"/>
                  </a:ext>
                </a:extLst>
              </p:cNvPr>
              <p:cNvCxnSpPr>
                <a:cxnSpLocks/>
              </p:cNvCxnSpPr>
              <p:nvPr/>
            </p:nvCxnSpPr>
            <p:spPr>
              <a:xfrm flipH="1" flipV="1">
                <a:off x="9195090" y="2367659"/>
                <a:ext cx="218622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22" name="Module 10">
              <a:extLst>
                <a:ext uri="{FF2B5EF4-FFF2-40B4-BE49-F238E27FC236}">
                  <a16:creationId xmlns:a16="http://schemas.microsoft.com/office/drawing/2014/main" id="{117EBD13-2022-4C60-8984-6ACD752BA861}"/>
                </a:ext>
              </a:extLst>
            </p:cNvPr>
            <p:cNvGrpSpPr/>
            <p:nvPr/>
          </p:nvGrpSpPr>
          <p:grpSpPr>
            <a:xfrm>
              <a:off x="90135" y="5241262"/>
              <a:ext cx="4847832" cy="1013774"/>
              <a:chOff x="90135" y="5241262"/>
              <a:chExt cx="4847832" cy="1013774"/>
            </a:xfrm>
          </p:grpSpPr>
          <p:pic>
            <p:nvPicPr>
              <p:cNvPr id="366" name="Suppliers icon">
                <a:extLst>
                  <a:ext uri="{FF2B5EF4-FFF2-40B4-BE49-F238E27FC236}">
                    <a16:creationId xmlns:a16="http://schemas.microsoft.com/office/drawing/2014/main" id="{979A6387-9D8C-4D56-84DA-BD44D73A6FC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406049" y="550395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7" name="SNS icon">
                <a:extLst>
                  <a:ext uri="{FF2B5EF4-FFF2-40B4-BE49-F238E27FC236}">
                    <a16:creationId xmlns:a16="http://schemas.microsoft.com/office/drawing/2014/main" id="{B6E6526D-1D55-4944-9FFF-E7B9AC2D84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00223" y="553235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SNS label">
                <a:extLst>
                  <a:ext uri="{FF2B5EF4-FFF2-40B4-BE49-F238E27FC236}">
                    <a16:creationId xmlns:a16="http://schemas.microsoft.com/office/drawing/2014/main" id="{9DE03912-0680-492E-A5D2-B7FC01EF2C02}"/>
                  </a:ext>
                </a:extLst>
              </p:cNvPr>
              <p:cNvSpPr txBox="1">
                <a:spLocks noChangeArrowheads="1"/>
              </p:cNvSpPr>
              <p:nvPr/>
            </p:nvSpPr>
            <p:spPr bwMode="auto">
              <a:xfrm>
                <a:off x="2736237" y="5917217"/>
                <a:ext cx="709674"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pic>
            <p:nvPicPr>
              <p:cNvPr id="369" name="SQS icon">
                <a:extLst>
                  <a:ext uri="{FF2B5EF4-FFF2-40B4-BE49-F238E27FC236}">
                    <a16:creationId xmlns:a16="http://schemas.microsoft.com/office/drawing/2014/main" id="{29A851C9-EB97-4FE8-A70D-E6CA0FE89D2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11291" y="553235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 name="SQS label">
                <a:extLst>
                  <a:ext uri="{FF2B5EF4-FFF2-40B4-BE49-F238E27FC236}">
                    <a16:creationId xmlns:a16="http://schemas.microsoft.com/office/drawing/2014/main" id="{5FE9D732-90DD-431F-8190-8583DE79F63D}"/>
                  </a:ext>
                </a:extLst>
              </p:cNvPr>
              <p:cNvSpPr txBox="1">
                <a:spLocks noChangeArrowheads="1"/>
              </p:cNvSpPr>
              <p:nvPr/>
            </p:nvSpPr>
            <p:spPr bwMode="auto">
              <a:xfrm>
                <a:off x="3445911" y="5922931"/>
                <a:ext cx="615733"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SQS</a:t>
                </a:r>
              </a:p>
            </p:txBody>
          </p:sp>
          <p:sp>
            <p:nvSpPr>
              <p:cNvPr id="371" name="Suppliers label">
                <a:extLst>
                  <a:ext uri="{FF2B5EF4-FFF2-40B4-BE49-F238E27FC236}">
                    <a16:creationId xmlns:a16="http://schemas.microsoft.com/office/drawing/2014/main" id="{699F1406-599F-4FE4-9404-8FE49D81C92C}"/>
                  </a:ext>
                </a:extLst>
              </p:cNvPr>
              <p:cNvSpPr txBox="1">
                <a:spLocks noChangeArrowheads="1"/>
              </p:cNvSpPr>
              <p:nvPr/>
            </p:nvSpPr>
            <p:spPr bwMode="auto">
              <a:xfrm>
                <a:off x="90135" y="5894531"/>
                <a:ext cx="10433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Suppliers</a:t>
                </a:r>
              </a:p>
            </p:txBody>
          </p:sp>
          <p:cxnSp>
            <p:nvCxnSpPr>
              <p:cNvPr id="372" name="line from SQS to Lambda">
                <a:extLst>
                  <a:ext uri="{FF2B5EF4-FFF2-40B4-BE49-F238E27FC236}">
                    <a16:creationId xmlns:a16="http://schemas.microsoft.com/office/drawing/2014/main" id="{9EBE3CB9-357C-470D-866E-4FDBEEB6996B}"/>
                  </a:ext>
                </a:extLst>
              </p:cNvPr>
              <p:cNvCxnSpPr>
                <a:cxnSpLocks/>
              </p:cNvCxnSpPr>
              <p:nvPr/>
            </p:nvCxnSpPr>
            <p:spPr>
              <a:xfrm>
                <a:off x="3922771" y="5709697"/>
                <a:ext cx="2832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3" name="line from SNS to SQS">
                <a:extLst>
                  <a:ext uri="{FF2B5EF4-FFF2-40B4-BE49-F238E27FC236}">
                    <a16:creationId xmlns:a16="http://schemas.microsoft.com/office/drawing/2014/main" id="{9203806A-AAE3-4951-A90F-A2C670852F4E}"/>
                  </a:ext>
                </a:extLst>
              </p:cNvPr>
              <p:cNvCxnSpPr>
                <a:cxnSpLocks/>
              </p:cNvCxnSpPr>
              <p:nvPr/>
            </p:nvCxnSpPr>
            <p:spPr>
              <a:xfrm>
                <a:off x="3311703" y="5709697"/>
                <a:ext cx="1995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4" name="line from suppliers to SNS for inventory updates">
                <a:extLst>
                  <a:ext uri="{FF2B5EF4-FFF2-40B4-BE49-F238E27FC236}">
                    <a16:creationId xmlns:a16="http://schemas.microsoft.com/office/drawing/2014/main" id="{D95496BD-DE82-4BFC-BF53-A9201E739E66}"/>
                  </a:ext>
                </a:extLst>
              </p:cNvPr>
              <p:cNvCxnSpPr>
                <a:cxnSpLocks/>
                <a:stCxn id="366" idx="1"/>
              </p:cNvCxnSpPr>
              <p:nvPr/>
            </p:nvCxnSpPr>
            <p:spPr>
              <a:xfrm>
                <a:off x="817529" y="5709697"/>
                <a:ext cx="20826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5" name="Coffee inventory updates label">
                <a:extLst>
                  <a:ext uri="{FF2B5EF4-FFF2-40B4-BE49-F238E27FC236}">
                    <a16:creationId xmlns:a16="http://schemas.microsoft.com/office/drawing/2014/main" id="{32224CC0-AAD8-4ECB-A262-DEBE390A0AB2}"/>
                  </a:ext>
                </a:extLst>
              </p:cNvPr>
              <p:cNvSpPr txBox="1">
                <a:spLocks noChangeArrowheads="1"/>
              </p:cNvSpPr>
              <p:nvPr/>
            </p:nvSpPr>
            <p:spPr bwMode="auto">
              <a:xfrm>
                <a:off x="1126164" y="5725980"/>
                <a:ext cx="1728335"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 Coffee inventory</a:t>
                </a:r>
              </a:p>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updates</a:t>
                </a:r>
              </a:p>
            </p:txBody>
          </p:sp>
          <p:pic>
            <p:nvPicPr>
              <p:cNvPr id="376" name="Lambda icon">
                <a:extLst>
                  <a:ext uri="{FF2B5EF4-FFF2-40B4-BE49-F238E27FC236}">
                    <a16:creationId xmlns:a16="http://schemas.microsoft.com/office/drawing/2014/main" id="{B36C1E37-5B7E-4957-AE37-467BEC79D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6011" y="5532357"/>
                <a:ext cx="411480" cy="411480"/>
              </a:xfrm>
              <a:prstGeom prst="rect">
                <a:avLst/>
              </a:prstGeom>
            </p:spPr>
          </p:pic>
          <p:cxnSp>
            <p:nvCxnSpPr>
              <p:cNvPr id="377" name="line from Lambda to Aurora Serverless">
                <a:extLst>
                  <a:ext uri="{FF2B5EF4-FFF2-40B4-BE49-F238E27FC236}">
                    <a16:creationId xmlns:a16="http://schemas.microsoft.com/office/drawing/2014/main" id="{20C9D0F7-81BD-4B70-9513-48D4436088A6}"/>
                  </a:ext>
                </a:extLst>
              </p:cNvPr>
              <p:cNvCxnSpPr>
                <a:cxnSpLocks/>
                <a:stCxn id="376" idx="0"/>
                <a:endCxn id="408" idx="2"/>
              </p:cNvCxnSpPr>
              <p:nvPr/>
            </p:nvCxnSpPr>
            <p:spPr>
              <a:xfrm rot="16200000" flipV="1">
                <a:off x="4085431" y="5206036"/>
                <a:ext cx="291095" cy="3615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78" name="line from ElastiCache to Lambda">
                <a:extLst>
                  <a:ext uri="{FF2B5EF4-FFF2-40B4-BE49-F238E27FC236}">
                    <a16:creationId xmlns:a16="http://schemas.microsoft.com/office/drawing/2014/main" id="{51CBDADD-4A85-4A54-83AD-27C6C84D9ECB}"/>
                  </a:ext>
                </a:extLst>
              </p:cNvPr>
              <p:cNvCxnSpPr>
                <a:cxnSpLocks/>
                <a:stCxn id="376" idx="3"/>
                <a:endCxn id="390" idx="2"/>
              </p:cNvCxnSpPr>
              <p:nvPr/>
            </p:nvCxnSpPr>
            <p:spPr>
              <a:xfrm flipV="1">
                <a:off x="4617491" y="5328099"/>
                <a:ext cx="98317" cy="409998"/>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9" name="Lambda label in inventory updates">
                <a:extLst>
                  <a:ext uri="{FF2B5EF4-FFF2-40B4-BE49-F238E27FC236}">
                    <a16:creationId xmlns:a16="http://schemas.microsoft.com/office/drawing/2014/main" id="{6C471BCF-66CB-4318-A7CB-8F46108C7F47}"/>
                  </a:ext>
                </a:extLst>
              </p:cNvPr>
              <p:cNvSpPr txBox="1">
                <a:spLocks noChangeArrowheads="1"/>
              </p:cNvSpPr>
              <p:nvPr/>
            </p:nvSpPr>
            <p:spPr bwMode="auto">
              <a:xfrm>
                <a:off x="3945446" y="5922931"/>
                <a:ext cx="992521"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grpSp>
        <p:grpSp>
          <p:nvGrpSpPr>
            <p:cNvPr id="323" name="Module 11">
              <a:extLst>
                <a:ext uri="{FF2B5EF4-FFF2-40B4-BE49-F238E27FC236}">
                  <a16:creationId xmlns:a16="http://schemas.microsoft.com/office/drawing/2014/main" id="{D3E28883-C7C2-40BB-BD02-0E3EE4AF246F}"/>
                </a:ext>
              </a:extLst>
            </p:cNvPr>
            <p:cNvGrpSpPr/>
            <p:nvPr/>
          </p:nvGrpSpPr>
          <p:grpSpPr>
            <a:xfrm>
              <a:off x="8425142" y="3970902"/>
              <a:ext cx="2762686" cy="2236603"/>
              <a:chOff x="8425142" y="3970902"/>
              <a:chExt cx="2762686" cy="2236603"/>
            </a:xfrm>
          </p:grpSpPr>
          <p:pic>
            <p:nvPicPr>
              <p:cNvPr id="363" name="Step Functions icon">
                <a:extLst>
                  <a:ext uri="{FF2B5EF4-FFF2-40B4-BE49-F238E27FC236}">
                    <a16:creationId xmlns:a16="http://schemas.microsoft.com/office/drawing/2014/main" id="{1980D164-383E-4B9F-8150-0F43A3D309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83610" y="4827370"/>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Step Functions label">
                <a:extLst>
                  <a:ext uri="{FF2B5EF4-FFF2-40B4-BE49-F238E27FC236}">
                    <a16:creationId xmlns:a16="http://schemas.microsoft.com/office/drawing/2014/main" id="{A8C2585C-F4F4-42B9-A295-0518A8474917}"/>
                  </a:ext>
                </a:extLst>
              </p:cNvPr>
              <p:cNvSpPr txBox="1">
                <a:spLocks noChangeArrowheads="1"/>
              </p:cNvSpPr>
              <p:nvPr/>
            </p:nvSpPr>
            <p:spPr bwMode="auto">
              <a:xfrm>
                <a:off x="8744672" y="5242433"/>
                <a:ext cx="2443156" cy="96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Step Functions </a:t>
                </a:r>
                <a:b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retrieves data from RDS and posts report to S3 with presigned URL</a:t>
                </a:r>
              </a:p>
            </p:txBody>
          </p:sp>
          <p:cxnSp>
            <p:nvCxnSpPr>
              <p:cNvPr id="365" name="line from API Gateway to AWS Step Functions">
                <a:extLst>
                  <a:ext uri="{FF2B5EF4-FFF2-40B4-BE49-F238E27FC236}">
                    <a16:creationId xmlns:a16="http://schemas.microsoft.com/office/drawing/2014/main" id="{F00AC3FF-F1A6-4CFB-A749-4661B380668C}"/>
                  </a:ext>
                </a:extLst>
              </p:cNvPr>
              <p:cNvCxnSpPr>
                <a:cxnSpLocks/>
                <a:stCxn id="363" idx="0"/>
                <a:endCxn id="419" idx="3"/>
              </p:cNvCxnSpPr>
              <p:nvPr/>
            </p:nvCxnSpPr>
            <p:spPr>
              <a:xfrm rot="16200000" flipV="1">
                <a:off x="8279012" y="4117032"/>
                <a:ext cx="856468" cy="564208"/>
              </a:xfrm>
              <a:prstGeom prst="bentConnector2">
                <a:avLst/>
              </a:prstGeom>
              <a:ln>
                <a:headEnd type="triangle"/>
                <a:tailEnd type="none"/>
              </a:ln>
            </p:spPr>
            <p:style>
              <a:lnRef idx="1">
                <a:schemeClr val="dk1"/>
              </a:lnRef>
              <a:fillRef idx="0">
                <a:schemeClr val="dk1"/>
              </a:fillRef>
              <a:effectRef idx="0">
                <a:schemeClr val="dk1"/>
              </a:effectRef>
              <a:fontRef idx="minor">
                <a:schemeClr val="tx1"/>
              </a:fontRef>
            </p:style>
          </p:cxnSp>
        </p:grpSp>
        <p:grpSp>
          <p:nvGrpSpPr>
            <p:cNvPr id="324" name="Module 12">
              <a:extLst>
                <a:ext uri="{FF2B5EF4-FFF2-40B4-BE49-F238E27FC236}">
                  <a16:creationId xmlns:a16="http://schemas.microsoft.com/office/drawing/2014/main" id="{C47153FD-4A7A-4356-BF7D-5C8FA9D00581}"/>
                </a:ext>
              </a:extLst>
            </p:cNvPr>
            <p:cNvGrpSpPr/>
            <p:nvPr/>
          </p:nvGrpSpPr>
          <p:grpSpPr>
            <a:xfrm>
              <a:off x="8783610" y="2573399"/>
              <a:ext cx="2597702" cy="2075647"/>
              <a:chOff x="8783610" y="2573399"/>
              <a:chExt cx="2597702" cy="2075647"/>
            </a:xfrm>
          </p:grpSpPr>
          <p:sp>
            <p:nvSpPr>
              <p:cNvPr id="359" name="Amazon Cognito label">
                <a:extLst>
                  <a:ext uri="{FF2B5EF4-FFF2-40B4-BE49-F238E27FC236}">
                    <a16:creationId xmlns:a16="http://schemas.microsoft.com/office/drawing/2014/main" id="{40D3A75E-1F1A-4C26-8E39-F54FDCDCC037}"/>
                  </a:ext>
                </a:extLst>
              </p:cNvPr>
              <p:cNvSpPr txBox="1">
                <a:spLocks noChangeArrowheads="1"/>
              </p:cNvSpPr>
              <p:nvPr/>
            </p:nvSpPr>
            <p:spPr bwMode="auto">
              <a:xfrm>
                <a:off x="9224681" y="3683974"/>
                <a:ext cx="1693422" cy="96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Cognito provides token for report requests</a:t>
                </a:r>
              </a:p>
            </p:txBody>
          </p:sp>
          <p:cxnSp>
            <p:nvCxnSpPr>
              <p:cNvPr id="360" name="line between WAF and Amazon Cognito">
                <a:extLst>
                  <a:ext uri="{FF2B5EF4-FFF2-40B4-BE49-F238E27FC236}">
                    <a16:creationId xmlns:a16="http://schemas.microsoft.com/office/drawing/2014/main" id="{2D96F24C-2243-497D-8927-1F291FFD87C0}"/>
                  </a:ext>
                </a:extLst>
              </p:cNvPr>
              <p:cNvCxnSpPr>
                <a:cxnSpLocks/>
                <a:stCxn id="361" idx="0"/>
                <a:endCxn id="392" idx="2"/>
              </p:cNvCxnSpPr>
              <p:nvPr/>
            </p:nvCxnSpPr>
            <p:spPr>
              <a:xfrm flipV="1">
                <a:off x="8989350" y="2573399"/>
                <a:ext cx="0" cy="90542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361" name="Amazon Cognito icon">
                <a:extLst>
                  <a:ext uri="{FF2B5EF4-FFF2-40B4-BE49-F238E27FC236}">
                    <a16:creationId xmlns:a16="http://schemas.microsoft.com/office/drawing/2014/main" id="{8384761B-4032-41F1-9505-DF64F5A540F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83610" y="3478826"/>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2" name="line from cafe employees to Amazon Cognito">
                <a:extLst>
                  <a:ext uri="{FF2B5EF4-FFF2-40B4-BE49-F238E27FC236}">
                    <a16:creationId xmlns:a16="http://schemas.microsoft.com/office/drawing/2014/main" id="{7210AABE-B44D-40CE-85C8-C1FB9504FDE8}"/>
                  </a:ext>
                </a:extLst>
              </p:cNvPr>
              <p:cNvCxnSpPr>
                <a:cxnSpLocks/>
                <a:stCxn id="361" idx="3"/>
                <a:endCxn id="382" idx="3"/>
              </p:cNvCxnSpPr>
              <p:nvPr/>
            </p:nvCxnSpPr>
            <p:spPr>
              <a:xfrm>
                <a:off x="9195090" y="3684566"/>
                <a:ext cx="218622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5" name="Transperancy cover">
              <a:extLst>
                <a:ext uri="{FF2B5EF4-FFF2-40B4-BE49-F238E27FC236}">
                  <a16:creationId xmlns:a16="http://schemas.microsoft.com/office/drawing/2014/main" id="{9656E990-E808-469F-8BE5-A87B2B8754B0}"/>
                </a:ext>
              </a:extLst>
            </p:cNvPr>
            <p:cNvSpPr/>
            <p:nvPr/>
          </p:nvSpPr>
          <p:spPr>
            <a:xfrm>
              <a:off x="0" y="1209969"/>
              <a:ext cx="12192000" cy="52021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 name="Modue 3">
              <a:extLst>
                <a:ext uri="{FF2B5EF4-FFF2-40B4-BE49-F238E27FC236}">
                  <a16:creationId xmlns:a16="http://schemas.microsoft.com/office/drawing/2014/main" id="{BD884D21-03EA-46AE-A094-91A47611642B}"/>
                </a:ext>
              </a:extLst>
            </p:cNvPr>
            <p:cNvGrpSpPr/>
            <p:nvPr/>
          </p:nvGrpSpPr>
          <p:grpSpPr>
            <a:xfrm>
              <a:off x="3789849" y="1047777"/>
              <a:ext cx="8435777" cy="2284664"/>
              <a:chOff x="3789849" y="1047777"/>
              <a:chExt cx="8435777" cy="2284664"/>
            </a:xfrm>
          </p:grpSpPr>
          <p:sp>
            <p:nvSpPr>
              <p:cNvPr id="353" name="bucket hosts website Amazon S3 label">
                <a:extLst>
                  <a:ext uri="{FF2B5EF4-FFF2-40B4-BE49-F238E27FC236}">
                    <a16:creationId xmlns:a16="http://schemas.microsoft.com/office/drawing/2014/main" id="{BDD89A3C-4DCB-47C2-B43D-7751EC8BA862}"/>
                  </a:ext>
                </a:extLst>
              </p:cNvPr>
              <p:cNvSpPr txBox="1"/>
              <p:nvPr/>
            </p:nvSpPr>
            <p:spPr>
              <a:xfrm>
                <a:off x="3789849" y="1047777"/>
                <a:ext cx="2573224" cy="747064"/>
              </a:xfrm>
              <a:prstGeom prst="rect">
                <a:avLst/>
              </a:prstGeom>
              <a:noFill/>
            </p:spPr>
            <p:txBody>
              <a:bodyPr wrap="square" rtlCol="0">
                <a:spAutoFit/>
              </a:bodyPr>
              <a:lstStyle>
                <a:defPPr>
                  <a:defRPr lang="en-US"/>
                </a:defPPr>
                <a:lvl1pPr algn="r">
                  <a:defRPr sz="16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ts val="1700"/>
                  </a:lnSpc>
                </a:pPr>
                <a:endParaRPr lang="en-US" dirty="0"/>
              </a:p>
              <a:p>
                <a:pPr algn="ctr">
                  <a:lnSpc>
                    <a:spcPts val="1700"/>
                  </a:lnSpc>
                </a:pPr>
                <a:br>
                  <a:rPr lang="en-US" dirty="0"/>
                </a:br>
                <a:r>
                  <a:rPr lang="en-US" dirty="0"/>
                  <a:t>bucket hosts café website</a:t>
                </a:r>
              </a:p>
            </p:txBody>
          </p:sp>
          <p:pic>
            <p:nvPicPr>
              <p:cNvPr id="354" name="Cafe website users icon">
                <a:extLst>
                  <a:ext uri="{FF2B5EF4-FFF2-40B4-BE49-F238E27FC236}">
                    <a16:creationId xmlns:a16="http://schemas.microsoft.com/office/drawing/2014/main" id="{BBE436E3-1EDA-45DB-BAFB-97AE0560DC1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11381312" y="2167892"/>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5" name="Cafe Website users label">
                <a:extLst>
                  <a:ext uri="{FF2B5EF4-FFF2-40B4-BE49-F238E27FC236}">
                    <a16:creationId xmlns:a16="http://schemas.microsoft.com/office/drawing/2014/main" id="{93A751C3-7956-49B3-942B-45C81DD83D72}"/>
                  </a:ext>
                </a:extLst>
              </p:cNvPr>
              <p:cNvSpPr txBox="1">
                <a:spLocks noChangeArrowheads="1"/>
              </p:cNvSpPr>
              <p:nvPr/>
            </p:nvSpPr>
            <p:spPr bwMode="auto">
              <a:xfrm>
                <a:off x="10960060" y="2585377"/>
                <a:ext cx="1265566" cy="7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Café website  users</a:t>
                </a:r>
              </a:p>
            </p:txBody>
          </p:sp>
          <p:sp>
            <p:nvSpPr>
              <p:cNvPr id="356" name="Webpage requests label">
                <a:extLst>
                  <a:ext uri="{FF2B5EF4-FFF2-40B4-BE49-F238E27FC236}">
                    <a16:creationId xmlns:a16="http://schemas.microsoft.com/office/drawing/2014/main" id="{E33BEC36-F165-4EC2-BFFD-8F2B8D68F836}"/>
                  </a:ext>
                </a:extLst>
              </p:cNvPr>
              <p:cNvSpPr txBox="1">
                <a:spLocks noChangeArrowheads="1"/>
              </p:cNvSpPr>
              <p:nvPr/>
            </p:nvSpPr>
            <p:spPr bwMode="auto">
              <a:xfrm>
                <a:off x="9311100" y="2370366"/>
                <a:ext cx="1954202" cy="529056"/>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 Webpage </a:t>
                </a:r>
                <a:b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requests</a:t>
                </a:r>
              </a:p>
            </p:txBody>
          </p:sp>
          <p:pic>
            <p:nvPicPr>
              <p:cNvPr id="357" name="Bucket policy icon">
                <a:extLst>
                  <a:ext uri="{FF2B5EF4-FFF2-40B4-BE49-F238E27FC236}">
                    <a16:creationId xmlns:a16="http://schemas.microsoft.com/office/drawing/2014/main" id="{0555A654-3ACE-4DA0-B33F-3B28E974F85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25112" y="2004606"/>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Bucket policy label">
                <a:extLst>
                  <a:ext uri="{FF2B5EF4-FFF2-40B4-BE49-F238E27FC236}">
                    <a16:creationId xmlns:a16="http://schemas.microsoft.com/office/drawing/2014/main" id="{072C3F3E-B7F7-462C-B3EA-82AAAA30A839}"/>
                  </a:ext>
                </a:extLst>
              </p:cNvPr>
              <p:cNvSpPr txBox="1">
                <a:spLocks noChangeArrowheads="1"/>
              </p:cNvSpPr>
              <p:nvPr/>
            </p:nvSpPr>
            <p:spPr bwMode="auto">
              <a:xfrm>
                <a:off x="4124603" y="2320849"/>
                <a:ext cx="1214605"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Bucket policy</a:t>
                </a:r>
              </a:p>
            </p:txBody>
          </p:sp>
        </p:grpSp>
        <p:grpSp>
          <p:nvGrpSpPr>
            <p:cNvPr id="327" name="Module2">
              <a:extLst>
                <a:ext uri="{FF2B5EF4-FFF2-40B4-BE49-F238E27FC236}">
                  <a16:creationId xmlns:a16="http://schemas.microsoft.com/office/drawing/2014/main" id="{3011C9C3-9886-41CE-AF52-A1144C4A1EEE}"/>
                </a:ext>
              </a:extLst>
            </p:cNvPr>
            <p:cNvGrpSpPr/>
            <p:nvPr/>
          </p:nvGrpSpPr>
          <p:grpSpPr>
            <a:xfrm>
              <a:off x="21429" y="1047777"/>
              <a:ext cx="6341644" cy="2587492"/>
              <a:chOff x="21429" y="1047777"/>
              <a:chExt cx="6341644" cy="2587492"/>
            </a:xfrm>
          </p:grpSpPr>
          <p:sp>
            <p:nvSpPr>
              <p:cNvPr id="331" name="Amazon S3 label">
                <a:extLst>
                  <a:ext uri="{FF2B5EF4-FFF2-40B4-BE49-F238E27FC236}">
                    <a16:creationId xmlns:a16="http://schemas.microsoft.com/office/drawing/2014/main" id="{9A1D7DF6-8C8D-40BF-894F-3A723378DCB6}"/>
                  </a:ext>
                </a:extLst>
              </p:cNvPr>
              <p:cNvSpPr txBox="1"/>
              <p:nvPr/>
            </p:nvSpPr>
            <p:spPr>
              <a:xfrm>
                <a:off x="3789849" y="1047777"/>
                <a:ext cx="2573224" cy="747064"/>
              </a:xfrm>
              <a:prstGeom prst="rect">
                <a:avLst/>
              </a:prstGeom>
              <a:noFill/>
            </p:spPr>
            <p:txBody>
              <a:bodyPr wrap="square" rtlCol="0">
                <a:spAutoFit/>
              </a:bodyPr>
              <a:lstStyle>
                <a:defPPr>
                  <a:defRPr lang="en-US"/>
                </a:defPPr>
                <a:lvl1pPr algn="r">
                  <a:defRPr sz="16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ts val="1700"/>
                  </a:lnSpc>
                </a:pPr>
                <a:endParaRPr lang="en-US" dirty="0"/>
              </a:p>
              <a:p>
                <a:pPr algn="ctr">
                  <a:lnSpc>
                    <a:spcPts val="1700"/>
                  </a:lnSpc>
                </a:pPr>
                <a:r>
                  <a:rPr lang="en-US" dirty="0"/>
                  <a:t>Amazon S3</a:t>
                </a:r>
                <a:br>
                  <a:rPr lang="en-US" dirty="0"/>
                </a:br>
                <a:endParaRPr lang="en-US" dirty="0"/>
              </a:p>
            </p:txBody>
          </p:sp>
          <p:pic>
            <p:nvPicPr>
              <p:cNvPr id="332" name="developers icon">
                <a:extLst>
                  <a:ext uri="{FF2B5EF4-FFF2-40B4-BE49-F238E27FC236}">
                    <a16:creationId xmlns:a16="http://schemas.microsoft.com/office/drawing/2014/main" id="{729244B6-F4C2-471D-A599-6EE7A718AED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flipH="1">
                <a:off x="406049" y="213801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 name="Developers label">
                <a:extLst>
                  <a:ext uri="{FF2B5EF4-FFF2-40B4-BE49-F238E27FC236}">
                    <a16:creationId xmlns:a16="http://schemas.microsoft.com/office/drawing/2014/main" id="{8BD2701B-2E51-4E05-A5A0-934550AC6F55}"/>
                  </a:ext>
                </a:extLst>
              </p:cNvPr>
              <p:cNvSpPr txBox="1">
                <a:spLocks noChangeArrowheads="1"/>
              </p:cNvSpPr>
              <p:nvPr/>
            </p:nvSpPr>
            <p:spPr bwMode="auto">
              <a:xfrm>
                <a:off x="21429" y="2548284"/>
                <a:ext cx="1180720"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Developers</a:t>
                </a:r>
              </a:p>
            </p:txBody>
          </p:sp>
          <p:cxnSp>
            <p:nvCxnSpPr>
              <p:cNvPr id="334" name="line from developers to Cloud9">
                <a:extLst>
                  <a:ext uri="{FF2B5EF4-FFF2-40B4-BE49-F238E27FC236}">
                    <a16:creationId xmlns:a16="http://schemas.microsoft.com/office/drawing/2014/main" id="{942DD0D7-9AFD-4F89-B68B-0B29EC7EE79C}"/>
                  </a:ext>
                </a:extLst>
              </p:cNvPr>
              <p:cNvCxnSpPr>
                <a:cxnSpLocks/>
                <a:stCxn id="332" idx="1"/>
                <a:endCxn id="335" idx="1"/>
              </p:cNvCxnSpPr>
              <p:nvPr/>
            </p:nvCxnSpPr>
            <p:spPr>
              <a:xfrm>
                <a:off x="817529" y="2343755"/>
                <a:ext cx="9269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35" name="Cloud9 icon">
                <a:extLst>
                  <a:ext uri="{FF2B5EF4-FFF2-40B4-BE49-F238E27FC236}">
                    <a16:creationId xmlns:a16="http://schemas.microsoft.com/office/drawing/2014/main" id="{AF712835-E19F-4666-B999-991D7C6A46A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44499" y="213801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WS Cloud9 label">
                <a:extLst>
                  <a:ext uri="{FF2B5EF4-FFF2-40B4-BE49-F238E27FC236}">
                    <a16:creationId xmlns:a16="http://schemas.microsoft.com/office/drawing/2014/main" id="{C6D40067-4285-4337-AF0D-8A83402680A9}"/>
                  </a:ext>
                </a:extLst>
              </p:cNvPr>
              <p:cNvSpPr txBox="1"/>
              <p:nvPr/>
            </p:nvSpPr>
            <p:spPr>
              <a:xfrm>
                <a:off x="1209622" y="2535127"/>
                <a:ext cx="1481235" cy="311047"/>
              </a:xfrm>
              <a:prstGeom prst="rect">
                <a:avLst/>
              </a:prstGeom>
              <a:noFill/>
            </p:spPr>
            <p:txBody>
              <a:bodyPr wrap="square" rtlCol="0">
                <a:spAutoFit/>
              </a:bodyPr>
              <a:lstStyle/>
              <a:p>
                <a:pPr algn="ct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Cloud9 </a:t>
                </a:r>
              </a:p>
            </p:txBody>
          </p:sp>
          <p:pic>
            <p:nvPicPr>
              <p:cNvPr id="337" name="CloudShell icon">
                <a:extLst>
                  <a:ext uri="{FF2B5EF4-FFF2-40B4-BE49-F238E27FC236}">
                    <a16:creationId xmlns:a16="http://schemas.microsoft.com/office/drawing/2014/main" id="{50A97865-52F8-4401-9FF3-729CCEC0DF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744499" y="1372581"/>
                <a:ext cx="411480" cy="411480"/>
              </a:xfrm>
              <a:prstGeom prst="rect">
                <a:avLst/>
              </a:prstGeom>
            </p:spPr>
          </p:pic>
          <p:sp>
            <p:nvSpPr>
              <p:cNvPr id="338" name="CloudShell label">
                <a:extLst>
                  <a:ext uri="{FF2B5EF4-FFF2-40B4-BE49-F238E27FC236}">
                    <a16:creationId xmlns:a16="http://schemas.microsoft.com/office/drawing/2014/main" id="{47F83B84-D0CD-4B3D-8706-FF9B1F000D44}"/>
                  </a:ext>
                </a:extLst>
              </p:cNvPr>
              <p:cNvSpPr txBox="1">
                <a:spLocks noChangeArrowheads="1"/>
              </p:cNvSpPr>
              <p:nvPr/>
            </p:nvSpPr>
            <p:spPr bwMode="auto">
              <a:xfrm>
                <a:off x="1307854" y="1774214"/>
                <a:ext cx="1284770"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CloudShell</a:t>
                </a:r>
              </a:p>
            </p:txBody>
          </p:sp>
          <p:cxnSp>
            <p:nvCxnSpPr>
              <p:cNvPr id="339" name="line from CloudShell to CLI">
                <a:extLst>
                  <a:ext uri="{FF2B5EF4-FFF2-40B4-BE49-F238E27FC236}">
                    <a16:creationId xmlns:a16="http://schemas.microsoft.com/office/drawing/2014/main" id="{94760E16-8345-4E9B-BD66-EF3F322ABB77}"/>
                  </a:ext>
                </a:extLst>
              </p:cNvPr>
              <p:cNvCxnSpPr>
                <a:cxnSpLocks/>
                <a:stCxn id="337" idx="3"/>
                <a:endCxn id="341" idx="1"/>
              </p:cNvCxnSpPr>
              <p:nvPr/>
            </p:nvCxnSpPr>
            <p:spPr>
              <a:xfrm>
                <a:off x="2155979" y="1578321"/>
                <a:ext cx="1008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0" name="line from Cloud9 to AWS CLI">
                <a:extLst>
                  <a:ext uri="{FF2B5EF4-FFF2-40B4-BE49-F238E27FC236}">
                    <a16:creationId xmlns:a16="http://schemas.microsoft.com/office/drawing/2014/main" id="{76795F4E-52B5-41B5-A35C-2DA9681DDC30}"/>
                  </a:ext>
                </a:extLst>
              </p:cNvPr>
              <p:cNvCxnSpPr>
                <a:cxnSpLocks/>
                <a:stCxn id="335" idx="3"/>
                <a:endCxn id="341" idx="1"/>
              </p:cNvCxnSpPr>
              <p:nvPr/>
            </p:nvCxnSpPr>
            <p:spPr>
              <a:xfrm flipV="1">
                <a:off x="2155979" y="1578321"/>
                <a:ext cx="1008507" cy="76543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341" name="AWS CLI icon">
                <a:extLst>
                  <a:ext uri="{FF2B5EF4-FFF2-40B4-BE49-F238E27FC236}">
                    <a16:creationId xmlns:a16="http://schemas.microsoft.com/office/drawing/2014/main" id="{08FF9EEA-1C3D-479B-96C2-AC851DF3BCE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4486" y="1372581"/>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AWS CLI label">
                <a:extLst>
                  <a:ext uri="{FF2B5EF4-FFF2-40B4-BE49-F238E27FC236}">
                    <a16:creationId xmlns:a16="http://schemas.microsoft.com/office/drawing/2014/main" id="{90136506-95FE-4301-8A35-3505005E679B}"/>
                  </a:ext>
                </a:extLst>
              </p:cNvPr>
              <p:cNvSpPr txBox="1">
                <a:spLocks noChangeArrowheads="1"/>
              </p:cNvSpPr>
              <p:nvPr/>
            </p:nvSpPr>
            <p:spPr bwMode="auto">
              <a:xfrm>
                <a:off x="2781484" y="1760881"/>
                <a:ext cx="1177485"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CLI</a:t>
                </a:r>
              </a:p>
            </p:txBody>
          </p:sp>
          <p:cxnSp>
            <p:nvCxnSpPr>
              <p:cNvPr id="343" name="line from AWS CLI to application">
                <a:extLst>
                  <a:ext uri="{FF2B5EF4-FFF2-40B4-BE49-F238E27FC236}">
                    <a16:creationId xmlns:a16="http://schemas.microsoft.com/office/drawing/2014/main" id="{171A8481-9BB3-4EEC-BEC9-A9D3A91FC435}"/>
                  </a:ext>
                </a:extLst>
              </p:cNvPr>
              <p:cNvCxnSpPr>
                <a:cxnSpLocks/>
                <a:stCxn id="341" idx="3"/>
              </p:cNvCxnSpPr>
              <p:nvPr/>
            </p:nvCxnSpPr>
            <p:spPr>
              <a:xfrm flipV="1">
                <a:off x="3575966" y="1578320"/>
                <a:ext cx="270135" cy="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44" name="line fro Cloud9 to SDK">
                <a:extLst>
                  <a:ext uri="{FF2B5EF4-FFF2-40B4-BE49-F238E27FC236}">
                    <a16:creationId xmlns:a16="http://schemas.microsoft.com/office/drawing/2014/main" id="{1CAC0CB8-DC1E-4E8D-B231-D60ED7C7AC3E}"/>
                  </a:ext>
                </a:extLst>
              </p:cNvPr>
              <p:cNvCxnSpPr>
                <a:cxnSpLocks/>
                <a:stCxn id="335" idx="3"/>
                <a:endCxn id="345" idx="1"/>
              </p:cNvCxnSpPr>
              <p:nvPr/>
            </p:nvCxnSpPr>
            <p:spPr>
              <a:xfrm>
                <a:off x="2155979" y="2343755"/>
                <a:ext cx="1008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5" name="SDK icon">
                <a:extLst>
                  <a:ext uri="{FF2B5EF4-FFF2-40B4-BE49-F238E27FC236}">
                    <a16:creationId xmlns:a16="http://schemas.microsoft.com/office/drawing/2014/main" id="{45741F7A-3A8F-4A60-AEFF-378B5EA2816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64486" y="213801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SDK for Python label">
                <a:extLst>
                  <a:ext uri="{FF2B5EF4-FFF2-40B4-BE49-F238E27FC236}">
                    <a16:creationId xmlns:a16="http://schemas.microsoft.com/office/drawing/2014/main" id="{3A15ED12-BF8D-47C4-8DE0-DCE553F70D7C}"/>
                  </a:ext>
                </a:extLst>
              </p:cNvPr>
              <p:cNvSpPr txBox="1">
                <a:spLocks noChangeArrowheads="1"/>
              </p:cNvSpPr>
              <p:nvPr/>
            </p:nvSpPr>
            <p:spPr bwMode="auto">
              <a:xfrm>
                <a:off x="2488709" y="2529967"/>
                <a:ext cx="1763034"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dirty="0">
                    <a:latin typeface="Amazon Ember Light" panose="020B0403020204020204" pitchFamily="34" charset="0"/>
                    <a:ea typeface="Amazon Ember Light" panose="020B0403020204020204" pitchFamily="34" charset="0"/>
                    <a:cs typeface="Amazon Ember Light" panose="020B0403020204020204" pitchFamily="34" charset="0"/>
                  </a:rPr>
                  <a:t>SDK for Python</a:t>
                </a:r>
              </a:p>
            </p:txBody>
          </p:sp>
          <p:cxnSp>
            <p:nvCxnSpPr>
              <p:cNvPr id="347" name="line from SDK to application">
                <a:extLst>
                  <a:ext uri="{FF2B5EF4-FFF2-40B4-BE49-F238E27FC236}">
                    <a16:creationId xmlns:a16="http://schemas.microsoft.com/office/drawing/2014/main" id="{9413FC7C-F849-4BD2-BA97-A48D8D18569E}"/>
                  </a:ext>
                </a:extLst>
              </p:cNvPr>
              <p:cNvCxnSpPr>
                <a:cxnSpLocks/>
                <a:stCxn id="345" idx="3"/>
              </p:cNvCxnSpPr>
              <p:nvPr/>
            </p:nvCxnSpPr>
            <p:spPr>
              <a:xfrm>
                <a:off x="3575966" y="2343755"/>
                <a:ext cx="270135"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48" name="line between CloudShell and Management Console">
                <a:extLst>
                  <a:ext uri="{FF2B5EF4-FFF2-40B4-BE49-F238E27FC236}">
                    <a16:creationId xmlns:a16="http://schemas.microsoft.com/office/drawing/2014/main" id="{5F5A6BD7-09FC-4D7E-BB7C-98872045AEB6}"/>
                  </a:ext>
                </a:extLst>
              </p:cNvPr>
              <p:cNvCxnSpPr>
                <a:cxnSpLocks/>
                <a:stCxn id="337" idx="1"/>
                <a:endCxn id="349" idx="1"/>
              </p:cNvCxnSpPr>
              <p:nvPr/>
            </p:nvCxnSpPr>
            <p:spPr>
              <a:xfrm rot="10800000" flipV="1">
                <a:off x="1744217" y="1578320"/>
                <a:ext cx="282" cy="1549945"/>
              </a:xfrm>
              <a:prstGeom prst="bentConnector3">
                <a:avLst>
                  <a:gd name="adj1" fmla="val 14474326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9" name="Management console icon">
                <a:extLst>
                  <a:ext uri="{FF2B5EF4-FFF2-40B4-BE49-F238E27FC236}">
                    <a16:creationId xmlns:a16="http://schemas.microsoft.com/office/drawing/2014/main" id="{12540924-CB64-414E-9771-F98FA8CD4C8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44217" y="2922243"/>
                <a:ext cx="412045" cy="41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 name="Management console label">
                <a:extLst>
                  <a:ext uri="{FF2B5EF4-FFF2-40B4-BE49-F238E27FC236}">
                    <a16:creationId xmlns:a16="http://schemas.microsoft.com/office/drawing/2014/main" id="{5F6176F5-EDB7-4CD4-9A10-EA21B6174931}"/>
                  </a:ext>
                </a:extLst>
              </p:cNvPr>
              <p:cNvSpPr txBox="1"/>
              <p:nvPr/>
            </p:nvSpPr>
            <p:spPr>
              <a:xfrm>
                <a:off x="1237544" y="3324222"/>
                <a:ext cx="1425391" cy="311047"/>
              </a:xfrm>
              <a:prstGeom prst="rect">
                <a:avLst/>
              </a:prstGeom>
              <a:noFill/>
            </p:spPr>
            <p:txBody>
              <a:bodyPr wrap="square" rtlCol="0">
                <a:spAutoFit/>
              </a:bodyPr>
              <a:lstStyle/>
              <a:p>
                <a:pPr algn="ctr">
                  <a:lnSpc>
                    <a:spcPts val="17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Console  </a:t>
                </a:r>
              </a:p>
            </p:txBody>
          </p:sp>
          <p:cxnSp>
            <p:nvCxnSpPr>
              <p:cNvPr id="351" name="line from management console to application">
                <a:extLst>
                  <a:ext uri="{FF2B5EF4-FFF2-40B4-BE49-F238E27FC236}">
                    <a16:creationId xmlns:a16="http://schemas.microsoft.com/office/drawing/2014/main" id="{BF72331F-D1BE-4C06-95A7-4690368222B6}"/>
                  </a:ext>
                </a:extLst>
              </p:cNvPr>
              <p:cNvCxnSpPr>
                <a:cxnSpLocks/>
                <a:stCxn id="349" idx="3"/>
              </p:cNvCxnSpPr>
              <p:nvPr/>
            </p:nvCxnSpPr>
            <p:spPr>
              <a:xfrm>
                <a:off x="2156262" y="3128266"/>
                <a:ext cx="29186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52" name="S3 bucket icon">
                <a:extLst>
                  <a:ext uri="{FF2B5EF4-FFF2-40B4-BE49-F238E27FC236}">
                    <a16:creationId xmlns:a16="http://schemas.microsoft.com/office/drawing/2014/main" id="{7D4394F3-9BBB-4347-B658-6C8A9F87924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899931" y="1762153"/>
                <a:ext cx="411480" cy="411480"/>
              </a:xfrm>
              <a:prstGeom prst="rect">
                <a:avLst/>
              </a:prstGeom>
            </p:spPr>
          </p:pic>
        </p:grpSp>
        <p:cxnSp>
          <p:nvCxnSpPr>
            <p:cNvPr id="328" name="Module 3 connector mods remove for mod 9">
              <a:extLst>
                <a:ext uri="{FF2B5EF4-FFF2-40B4-BE49-F238E27FC236}">
                  <a16:creationId xmlns:a16="http://schemas.microsoft.com/office/drawing/2014/main" id="{DBCE9828-2638-4CD0-AD79-D9001ADF6AE5}"/>
                </a:ext>
              </a:extLst>
            </p:cNvPr>
            <p:cNvCxnSpPr>
              <a:cxnSpLocks/>
            </p:cNvCxnSpPr>
            <p:nvPr/>
          </p:nvCxnSpPr>
          <p:spPr>
            <a:xfrm flipH="1" flipV="1">
              <a:off x="5311411" y="2366194"/>
              <a:ext cx="6069903"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29" name="AWS cloud bouding box">
              <a:extLst>
                <a:ext uri="{FF2B5EF4-FFF2-40B4-BE49-F238E27FC236}">
                  <a16:creationId xmlns:a16="http://schemas.microsoft.com/office/drawing/2014/main" id="{C99A30CF-7B46-4BE7-9CDE-A14B095A82C0}"/>
                </a:ext>
              </a:extLst>
            </p:cNvPr>
            <p:cNvSpPr/>
            <p:nvPr/>
          </p:nvSpPr>
          <p:spPr>
            <a:xfrm>
              <a:off x="1187494" y="1220330"/>
              <a:ext cx="9831717" cy="5048959"/>
            </a:xfrm>
            <a:prstGeom prst="rect">
              <a:avLst/>
            </a:prstGeom>
            <a:ln w="19050">
              <a:solidFill>
                <a:srgbClr val="545B6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lnSpc>
                  <a:spcPts val="1700"/>
                </a:lnSpc>
              </a:pPr>
              <a:endParaRPr lang="en-US" sz="1600" dirty="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0" name="AWS logo">
              <a:extLst>
                <a:ext uri="{FF2B5EF4-FFF2-40B4-BE49-F238E27FC236}">
                  <a16:creationId xmlns:a16="http://schemas.microsoft.com/office/drawing/2014/main" id="{9F82FE97-8806-4AC6-83C8-8376A373144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86425" y="1220331"/>
              <a:ext cx="289846" cy="2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a:extLst>
              <a:ext uri="{FF2B5EF4-FFF2-40B4-BE49-F238E27FC236}">
                <a16:creationId xmlns:a16="http://schemas.microsoft.com/office/drawing/2014/main" id="{0F1FD4A4-3B40-4F5D-875E-8A4443BA8463}"/>
              </a:ext>
            </a:extLst>
          </p:cNvPr>
          <p:cNvSpPr>
            <a:spLocks noGrp="1"/>
          </p:cNvSpPr>
          <p:nvPr>
            <p:ph type="sldNum" sz="quarter" idx="12"/>
          </p:nvPr>
        </p:nvSpPr>
        <p:spPr/>
        <p:txBody>
          <a:bodyPr/>
          <a:lstStyle/>
          <a:p>
            <a:fld id="{B6A95138-A96E-2F42-A959-2EFD44FE4AB7}" type="slidenum">
              <a:rPr lang="en-US" smtClean="0"/>
              <a:t>45</a:t>
            </a:fld>
            <a:endParaRPr lang="en-US"/>
          </a:p>
        </p:txBody>
      </p:sp>
    </p:spTree>
    <p:custDataLst>
      <p:tags r:id="rId1"/>
    </p:custDataLst>
    <p:extLst>
      <p:ext uri="{BB962C8B-B14F-4D97-AF65-F5344CB8AC3E}">
        <p14:creationId xmlns:p14="http://schemas.microsoft.com/office/powerpoint/2010/main" val="426317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Presigned</a:t>
            </a:r>
            <a:r>
              <a:rPr lang="en-US" dirty="0"/>
              <a:t> URLs</a:t>
            </a:r>
          </a:p>
        </p:txBody>
      </p:sp>
      <p:sp>
        <p:nvSpPr>
          <p:cNvPr id="3" name="Content Placeholder 2"/>
          <p:cNvSpPr>
            <a:spLocks noGrp="1"/>
          </p:cNvSpPr>
          <p:nvPr>
            <p:ph idx="1"/>
          </p:nvPr>
        </p:nvSpPr>
        <p:spPr/>
        <p:txBody>
          <a:bodyPr/>
          <a:lstStyle/>
          <a:p>
            <a:pPr lvl="0"/>
            <a:r>
              <a:rPr lang="en-US" sz="2400" dirty="0"/>
              <a:t>Provide access to PUT or GET objects without granting permissions to perform any other actions</a:t>
            </a:r>
          </a:p>
          <a:p>
            <a:pPr lvl="0"/>
            <a:r>
              <a:rPr lang="en-US" sz="2400" dirty="0"/>
              <a:t>Use the permissions of the user who creates the URL</a:t>
            </a:r>
          </a:p>
          <a:p>
            <a:pPr lvl="0"/>
            <a:r>
              <a:rPr lang="en-US" sz="2400" dirty="0"/>
              <a:t>Provide security credentials, a bucket name, an object key, an HTTP method, and an expiration date and time</a:t>
            </a:r>
          </a:p>
          <a:p>
            <a:pPr lvl="0"/>
            <a:r>
              <a:rPr lang="en-US" sz="2400" dirty="0"/>
              <a:t>Are only valid until the expiration time (maximum of 1 week)</a:t>
            </a:r>
          </a:p>
        </p:txBody>
      </p:sp>
      <p:pic>
        <p:nvPicPr>
          <p:cNvPr id="45" name="Client" descr="Client that wants to perform Amazon S3 operations.">
            <a:extLst>
              <a:ext uri="{FF2B5EF4-FFF2-40B4-BE49-F238E27FC236}">
                <a16:creationId xmlns:a16="http://schemas.microsoft.com/office/drawing/2014/main" id="{43C89C6C-4275-2244-93E6-30D96D2FDE23}"/>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1782" y="3646271"/>
            <a:ext cx="1067796" cy="1067796"/>
          </a:xfrm>
          <a:prstGeom prst="rect">
            <a:avLst/>
          </a:prstGeom>
        </p:spPr>
      </p:pic>
      <p:sp>
        <p:nvSpPr>
          <p:cNvPr id="7" name="TextBox 6">
            <a:extLst>
              <a:ext uri="{C183D7F6-B498-43B3-948B-1728B52AA6E4}">
                <adec:decorative xmlns:adec="http://schemas.microsoft.com/office/drawing/2017/decorative" val="1"/>
              </a:ext>
            </a:extLst>
          </p:cNvPr>
          <p:cNvSpPr txBox="1"/>
          <p:nvPr/>
        </p:nvSpPr>
        <p:spPr>
          <a:xfrm>
            <a:off x="6615238" y="2456523"/>
            <a:ext cx="1312438" cy="830997"/>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Request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presigned URL</a:t>
            </a:r>
          </a:p>
        </p:txBody>
      </p:sp>
      <p:cxnSp>
        <p:nvCxnSpPr>
          <p:cNvPr id="102" name="Straight Arrow Connector 101">
            <a:extLst>
              <a:ext uri="{C183D7F6-B498-43B3-948B-1728B52AA6E4}">
                <adec:decorative xmlns:adec="http://schemas.microsoft.com/office/drawing/2017/decorative" val="1"/>
              </a:ext>
            </a:extLst>
          </p:cNvPr>
          <p:cNvCxnSpPr/>
          <p:nvPr/>
        </p:nvCxnSpPr>
        <p:spPr>
          <a:xfrm flipV="1">
            <a:off x="7211041" y="2482079"/>
            <a:ext cx="2290832" cy="1178658"/>
          </a:xfrm>
          <a:prstGeom prst="straightConnector1">
            <a:avLst/>
          </a:prstGeom>
          <a:noFill/>
          <a:ln w="25400" cap="flat" cmpd="sng" algn="ctr">
            <a:solidFill>
              <a:schemeClr val="tx1"/>
            </a:solidFill>
            <a:prstDash val="solid"/>
            <a:tailEnd type="triangle"/>
          </a:ln>
          <a:effectLst/>
        </p:spPr>
      </p:cxnSp>
      <p:pic>
        <p:nvPicPr>
          <p:cNvPr id="30" name="EC2Icon" descr="EC2 instance within an AWS Availability Zone. ">
            <a:extLst>
              <a:ext uri="{FF2B5EF4-FFF2-40B4-BE49-F238E27FC236}">
                <a16:creationId xmlns:a16="http://schemas.microsoft.com/office/drawing/2014/main" id="{C19987B1-DB3A-1640-994D-BCB81FCC1AE4}"/>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5067" y="2239382"/>
            <a:ext cx="828357" cy="828357"/>
          </a:xfrm>
          <a:prstGeom prst="rect">
            <a:avLst/>
          </a:prstGeom>
        </p:spPr>
      </p:pic>
      <p:grpSp>
        <p:nvGrpSpPr>
          <p:cNvPr id="5" name="Group 4">
            <a:extLst>
              <a:ext uri="{FF2B5EF4-FFF2-40B4-BE49-F238E27FC236}">
                <a16:creationId xmlns:a16="http://schemas.microsoft.com/office/drawing/2014/main" id="{1FFEB0D3-435B-4052-AA14-29E684F7B510}"/>
              </a:ext>
            </a:extLst>
          </p:cNvPr>
          <p:cNvGrpSpPr/>
          <p:nvPr/>
        </p:nvGrpSpPr>
        <p:grpSpPr>
          <a:xfrm>
            <a:off x="8339858" y="1352639"/>
            <a:ext cx="3559745" cy="2346170"/>
            <a:chOff x="8339858" y="1352639"/>
            <a:chExt cx="3559745" cy="2346170"/>
          </a:xfrm>
        </p:grpSpPr>
        <p:sp>
          <p:nvSpPr>
            <p:cNvPr id="23" name="Rectangle 22">
              <a:extLst>
                <a:ext uri="{FF2B5EF4-FFF2-40B4-BE49-F238E27FC236}">
                  <a16:creationId xmlns:a16="http://schemas.microsoft.com/office/drawing/2014/main" id="{A471CF05-C62B-40D4-990D-115B0C904B6C}"/>
                </a:ext>
                <a:ext uri="{C183D7F6-B498-43B3-948B-1728B52AA6E4}">
                  <adec:decorative xmlns:adec="http://schemas.microsoft.com/office/drawing/2017/decorative" val="1"/>
                </a:ext>
              </a:extLst>
            </p:cNvPr>
            <p:cNvSpPr/>
            <p:nvPr/>
          </p:nvSpPr>
          <p:spPr>
            <a:xfrm>
              <a:off x="8800685" y="1736114"/>
              <a:ext cx="2835097" cy="1805531"/>
            </a:xfrm>
            <a:prstGeom prst="rect">
              <a:avLst/>
            </a:prstGeom>
            <a:noFill/>
            <a:ln w="12700" cap="flat" cmpd="sng" algn="ctr">
              <a:solidFill>
                <a:srgbClr val="5B9CD5"/>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B9CD5"/>
                  </a:solidFill>
                  <a:effectLst/>
                  <a:uLnTx/>
                  <a:uFillTx/>
                  <a:latin typeface="+mj-lt"/>
                  <a:ea typeface="+mn-ea"/>
                  <a:cs typeface="Arial" panose="020B0604020202020204" pitchFamily="34" charset="0"/>
                </a:rPr>
                <a:t>Availability Zone</a:t>
              </a:r>
            </a:p>
          </p:txBody>
        </p:sp>
        <p:sp>
          <p:nvSpPr>
            <p:cNvPr id="27" name="Rectangle 26">
              <a:extLst>
                <a:ext uri="{FF2B5EF4-FFF2-40B4-BE49-F238E27FC236}">
                  <a16:creationId xmlns:a16="http://schemas.microsoft.com/office/drawing/2014/main" id="{0EB8B091-E866-5B45-9D39-DB380AE8EEA5}"/>
                </a:ext>
                <a:ext uri="{C183D7F6-B498-43B3-948B-1728B52AA6E4}">
                  <adec:decorative xmlns:adec="http://schemas.microsoft.com/office/drawing/2017/decorative" val="1"/>
                </a:ext>
              </a:extLst>
            </p:cNvPr>
            <p:cNvSpPr/>
            <p:nvPr/>
          </p:nvSpPr>
          <p:spPr>
            <a:xfrm>
              <a:off x="8339858" y="1352639"/>
              <a:ext cx="3559745" cy="234617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grpSp>
      <p:sp>
        <p:nvSpPr>
          <p:cNvPr id="31" name="TextBox 30">
            <a:extLst>
              <a:ext uri="{FF2B5EF4-FFF2-40B4-BE49-F238E27FC236}">
                <a16:creationId xmlns:a16="http://schemas.microsoft.com/office/drawing/2014/main" id="{F90C1CC4-DFE6-0445-BD1C-DB610E1A07F5}"/>
              </a:ext>
              <a:ext uri="{C183D7F6-B498-43B3-948B-1728B52AA6E4}">
                <adec:decorative xmlns:adec="http://schemas.microsoft.com/office/drawing/2017/decorative" val="1"/>
              </a:ext>
            </a:extLst>
          </p:cNvPr>
          <p:cNvSpPr txBox="1"/>
          <p:nvPr/>
        </p:nvSpPr>
        <p:spPr>
          <a:xfrm>
            <a:off x="9243164" y="2999193"/>
            <a:ext cx="1608766" cy="584775"/>
          </a:xfrm>
          <a:prstGeom prst="rect">
            <a:avLst/>
          </a:prstGeom>
          <a:noFill/>
        </p:spPr>
        <p:txBody>
          <a:bodyPr wrap="square" rtlCol="0">
            <a:spAutoFit/>
          </a:bodyPr>
          <a:lstStyle/>
          <a:p>
            <a:pPr algn="ctr"/>
            <a:r>
              <a:rPr lang="en-US" sz="1600" dirty="0"/>
              <a:t>Instance generates URLs</a:t>
            </a:r>
          </a:p>
        </p:txBody>
      </p:sp>
      <p:cxnSp>
        <p:nvCxnSpPr>
          <p:cNvPr id="110" name="Straight Arrow Connector 109">
            <a:extLst>
              <a:ext uri="{C183D7F6-B498-43B3-948B-1728B52AA6E4}">
                <adec:decorative xmlns:adec="http://schemas.microsoft.com/office/drawing/2017/decorative" val="1"/>
              </a:ext>
            </a:extLst>
          </p:cNvPr>
          <p:cNvCxnSpPr/>
          <p:nvPr/>
        </p:nvCxnSpPr>
        <p:spPr>
          <a:xfrm flipH="1">
            <a:off x="7211041" y="2876621"/>
            <a:ext cx="2272491" cy="1150436"/>
          </a:xfrm>
          <a:prstGeom prst="straightConnector1">
            <a:avLst/>
          </a:prstGeom>
          <a:noFill/>
          <a:ln w="25400" cap="flat" cmpd="sng" algn="ctr">
            <a:solidFill>
              <a:schemeClr val="tx1"/>
            </a:solidFill>
            <a:prstDash val="solid"/>
            <a:tailEnd type="triangle"/>
          </a:ln>
          <a:effectLst/>
        </p:spPr>
      </p:cxnSp>
      <p:sp>
        <p:nvSpPr>
          <p:cNvPr id="34" name="TextBox 33">
            <a:extLst>
              <a:ext uri="{C183D7F6-B498-43B3-948B-1728B52AA6E4}">
                <adec:decorative xmlns:adec="http://schemas.microsoft.com/office/drawing/2017/decorative" val="1"/>
              </a:ext>
            </a:extLst>
          </p:cNvPr>
          <p:cNvSpPr txBox="1"/>
          <p:nvPr/>
        </p:nvSpPr>
        <p:spPr>
          <a:xfrm>
            <a:off x="7693827" y="3878350"/>
            <a:ext cx="1608766"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Return</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presigned URL</a:t>
            </a:r>
          </a:p>
        </p:txBody>
      </p:sp>
      <p:cxnSp>
        <p:nvCxnSpPr>
          <p:cNvPr id="103" name="ArrowTobucket" descr="Client uses presigned URL for bucket operations.">
            <a:extLst>
              <a:ext uri="{C183D7F6-B498-43B3-948B-1728B52AA6E4}">
                <adec:decorative xmlns:adec="http://schemas.microsoft.com/office/drawing/2017/decorative" val="0"/>
              </a:ext>
            </a:extLst>
          </p:cNvPr>
          <p:cNvCxnSpPr/>
          <p:nvPr/>
        </p:nvCxnSpPr>
        <p:spPr>
          <a:xfrm>
            <a:off x="7211041" y="4564167"/>
            <a:ext cx="1927479" cy="857180"/>
          </a:xfrm>
          <a:prstGeom prst="straightConnector1">
            <a:avLst/>
          </a:prstGeom>
          <a:noFill/>
          <a:ln w="25400" cap="flat" cmpd="sng" algn="ctr">
            <a:solidFill>
              <a:schemeClr val="tx1"/>
            </a:solidFill>
            <a:prstDash val="solid"/>
            <a:tailEnd type="triangle"/>
          </a:ln>
          <a:effectLst/>
        </p:spPr>
      </p:cxnSp>
      <p:sp>
        <p:nvSpPr>
          <p:cNvPr id="36" name="TextBox 35">
            <a:extLst>
              <a:ext uri="{C183D7F6-B498-43B3-948B-1728B52AA6E4}">
                <adec:decorative xmlns:adec="http://schemas.microsoft.com/office/drawing/2017/decorative" val="1"/>
              </a:ext>
            </a:extLst>
          </p:cNvPr>
          <p:cNvSpPr txBox="1"/>
          <p:nvPr/>
        </p:nvSpPr>
        <p:spPr>
          <a:xfrm>
            <a:off x="6615237" y="5103343"/>
            <a:ext cx="193354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GET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or </a:t>
            </a:r>
            <a:r>
              <a:rPr lang="en-US" sz="1600" dirty="0">
                <a:latin typeface="Amazon Ember" panose="020B0603020204020204" pitchFamily="34" charset="0"/>
                <a:ea typeface="Amazon Ember" panose="020B0603020204020204" pitchFamily="34" charset="0"/>
                <a:cs typeface="Amazon Ember" panose="020B0603020204020204" pitchFamily="34" charset="0"/>
              </a:rPr>
              <a:t>PUT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objects</a:t>
            </a:r>
          </a:p>
        </p:txBody>
      </p:sp>
      <p:pic>
        <p:nvPicPr>
          <p:cNvPr id="24" name="Graphic 35">
            <a:extLst>
              <a:ext uri="{FF2B5EF4-FFF2-40B4-BE49-F238E27FC236}">
                <a16:creationId xmlns:a16="http://schemas.microsoft.com/office/drawing/2014/main" id="{EC8BD375-3A30-FF48-9FC8-D7437F5C4C1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0999" y="4513771"/>
            <a:ext cx="1762578" cy="1762578"/>
          </a:xfrm>
          <a:prstGeom prst="rect">
            <a:avLst/>
          </a:prstGeom>
        </p:spPr>
      </p:pic>
      <p:pic>
        <p:nvPicPr>
          <p:cNvPr id="29" name="Graphic 35">
            <a:extLst>
              <a:ext uri="{FF2B5EF4-FFF2-40B4-BE49-F238E27FC236}">
                <a16:creationId xmlns:a16="http://schemas.microsoft.com/office/drawing/2014/main" id="{57B6EAE4-66F4-694C-AEFF-8077B029FAC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9859" y="1352639"/>
            <a:ext cx="330200" cy="330200"/>
          </a:xfrm>
          <a:prstGeom prst="rect">
            <a:avLst/>
          </a:prstGeom>
        </p:spPr>
      </p:pic>
      <p:sp>
        <p:nvSpPr>
          <p:cNvPr id="4" name="Slide Number Placeholder 3">
            <a:extLst>
              <a:ext uri="{FF2B5EF4-FFF2-40B4-BE49-F238E27FC236}">
                <a16:creationId xmlns:a16="http://schemas.microsoft.com/office/drawing/2014/main" id="{68A25AFF-82D1-4949-BB3C-8B3C2DE12731}"/>
              </a:ext>
            </a:extLst>
          </p:cNvPr>
          <p:cNvSpPr>
            <a:spLocks noGrp="1"/>
          </p:cNvSpPr>
          <p:nvPr>
            <p:ph type="sldNum" sz="quarter" idx="12"/>
          </p:nvPr>
        </p:nvSpPr>
        <p:spPr/>
        <p:txBody>
          <a:bodyPr/>
          <a:lstStyle/>
          <a:p>
            <a:fld id="{B6A95138-A96E-2F42-A959-2EFD44FE4AB7}" type="slidenum">
              <a:rPr lang="en-US" smtClean="0"/>
              <a:t>46</a:t>
            </a:fld>
            <a:endParaRPr lang="en-US"/>
          </a:p>
        </p:txBody>
      </p:sp>
    </p:spTree>
    <p:custDataLst>
      <p:tags r:id="rId1"/>
    </p:custDataLst>
    <p:extLst>
      <p:ext uri="{BB962C8B-B14F-4D97-AF65-F5344CB8AC3E}">
        <p14:creationId xmlns:p14="http://schemas.microsoft.com/office/powerpoint/2010/main" val="181274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Sofía has decided on a development environment, and she is ready to start building. She wants to create a proof-of-concept website for the café without exposing the site to the outside world yet.</a:t>
            </a:r>
          </a:p>
        </p:txBody>
      </p:sp>
      <p:pic>
        <p:nvPicPr>
          <p:cNvPr id="8" name="Picture 7">
            <a:extLst>
              <a:ext uri="{FF2B5EF4-FFF2-40B4-BE49-F238E27FC236}">
                <a16:creationId xmlns:a16="http://schemas.microsoft.com/office/drawing/2014/main" id="{866228BE-B7B6-FE45-9958-5F87DB30373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9298" y="3058777"/>
            <a:ext cx="4998928" cy="3106728"/>
          </a:xfrm>
          <a:prstGeom prst="rect">
            <a:avLst/>
          </a:prstGeom>
          <a:effectLst>
            <a:softEdge rad="6096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6" name="Slide Number Placeholder 5">
            <a:extLst>
              <a:ext uri="{FF2B5EF4-FFF2-40B4-BE49-F238E27FC236}">
                <a16:creationId xmlns:a16="http://schemas.microsoft.com/office/drawing/2014/main" id="{1D133C4D-043E-4044-BBA8-67F2266DD8D4}"/>
              </a:ext>
            </a:extLst>
          </p:cNvPr>
          <p:cNvSpPr>
            <a:spLocks noGrp="1"/>
          </p:cNvSpPr>
          <p:nvPr>
            <p:ph type="sldNum" sz="quarter" idx="12"/>
          </p:nvPr>
        </p:nvSpPr>
        <p:spPr/>
        <p:txBody>
          <a:bodyPr/>
          <a:lstStyle/>
          <a:p>
            <a:fld id="{B6A95138-A96E-2F42-A959-2EFD44FE4AB7}" type="slidenum">
              <a:rPr lang="en-US" smtClean="0"/>
              <a:t>5</a:t>
            </a:fld>
            <a:endParaRPr lang="en-US"/>
          </a:p>
        </p:txBody>
      </p:sp>
    </p:spTree>
    <p:custDataLst>
      <p:tags r:id="rId1"/>
    </p:custDataLst>
    <p:extLst>
      <p:ext uri="{BB962C8B-B14F-4D97-AF65-F5344CB8AC3E}">
        <p14:creationId xmlns:p14="http://schemas.microsoft.com/office/powerpoint/2010/main" val="214000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5678-8CD1-4836-8D9B-D89C93B3DDF7}"/>
              </a:ext>
            </a:extLst>
          </p:cNvPr>
          <p:cNvSpPr>
            <a:spLocks noGrp="1"/>
          </p:cNvSpPr>
          <p:nvPr>
            <p:ph type="title"/>
          </p:nvPr>
        </p:nvSpPr>
        <p:spPr/>
        <p:txBody>
          <a:bodyPr/>
          <a:lstStyle/>
          <a:p>
            <a:r>
              <a:rPr lang="en-US" sz="3600" dirty="0"/>
              <a:t>Amazon S3 </a:t>
            </a:r>
            <a:r>
              <a:rPr lang="en-US" dirty="0"/>
              <a:t>as part of developing a cloud application</a:t>
            </a:r>
            <a:endParaRPr lang="en-US" sz="3600" dirty="0"/>
          </a:p>
        </p:txBody>
      </p:sp>
      <p:pic>
        <p:nvPicPr>
          <p:cNvPr id="422" name="Picture 421" descr="Highlighted section of cafe application architecture shows  a website hosted on Amazon S3 bucket secured with a bucket policy.">
            <a:extLst>
              <a:ext uri="{FF2B5EF4-FFF2-40B4-BE49-F238E27FC236}">
                <a16:creationId xmlns:a16="http://schemas.microsoft.com/office/drawing/2014/main" id="{D69707E1-C794-4E2B-9A52-F239337433DE}"/>
              </a:ext>
            </a:extLst>
          </p:cNvPr>
          <p:cNvPicPr>
            <a:picLocks noChangeAspect="1"/>
          </p:cNvPicPr>
          <p:nvPr/>
        </p:nvPicPr>
        <p:blipFill>
          <a:blip r:embed="rId4"/>
          <a:stretch>
            <a:fillRect/>
          </a:stretch>
        </p:blipFill>
        <p:spPr>
          <a:xfrm>
            <a:off x="0" y="1154259"/>
            <a:ext cx="12192000" cy="5343108"/>
          </a:xfrm>
          <a:prstGeom prst="rect">
            <a:avLst/>
          </a:prstGeom>
        </p:spPr>
      </p:pic>
      <p:sp>
        <p:nvSpPr>
          <p:cNvPr id="423" name="Slide Number Placeholder 422">
            <a:extLst>
              <a:ext uri="{FF2B5EF4-FFF2-40B4-BE49-F238E27FC236}">
                <a16:creationId xmlns:a16="http://schemas.microsoft.com/office/drawing/2014/main" id="{A7B97EB3-8F59-4143-A59E-1A19F22396C3}"/>
              </a:ext>
            </a:extLst>
          </p:cNvPr>
          <p:cNvSpPr>
            <a:spLocks noGrp="1"/>
          </p:cNvSpPr>
          <p:nvPr>
            <p:ph type="sldNum" sz="quarter" idx="12"/>
          </p:nvPr>
        </p:nvSpPr>
        <p:spPr/>
        <p:txBody>
          <a:bodyPr/>
          <a:lstStyle/>
          <a:p>
            <a:fld id="{B6A95138-A96E-2F42-A959-2EFD44FE4AB7}" type="slidenum">
              <a:rPr lang="en-US" smtClean="0"/>
              <a:t>6</a:t>
            </a:fld>
            <a:endParaRPr lang="en-US"/>
          </a:p>
        </p:txBody>
      </p:sp>
    </p:spTree>
    <p:custDataLst>
      <p:tags r:id="rId1"/>
    </p:custDataLst>
    <p:extLst>
      <p:ext uri="{BB962C8B-B14F-4D97-AF65-F5344CB8AC3E}">
        <p14:creationId xmlns:p14="http://schemas.microsoft.com/office/powerpoint/2010/main" val="271225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2: Introducing Amazon S3</a:t>
            </a:r>
            <a:endParaRPr lang="en-US" dirty="0"/>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a:t>Module 3: Developing Storage Solutions</a:t>
            </a:r>
            <a:endParaRPr lang="en-US" dirty="0"/>
          </a:p>
        </p:txBody>
      </p:sp>
    </p:spTree>
    <p:custDataLst>
      <p:tags r:id="rId1"/>
    </p:custDataLst>
    <p:extLst>
      <p:ext uri="{BB962C8B-B14F-4D97-AF65-F5344CB8AC3E}">
        <p14:creationId xmlns:p14="http://schemas.microsoft.com/office/powerpoint/2010/main" val="2489993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A552-AA18-452F-9E1D-3F6AE35015D0}"/>
              </a:ext>
            </a:extLst>
          </p:cNvPr>
          <p:cNvSpPr>
            <a:spLocks noGrp="1"/>
          </p:cNvSpPr>
          <p:nvPr>
            <p:ph type="title"/>
          </p:nvPr>
        </p:nvSpPr>
        <p:spPr/>
        <p:txBody>
          <a:bodyPr/>
          <a:lstStyle/>
          <a:p>
            <a:r>
              <a:rPr lang="en-US" dirty="0"/>
              <a:t>Amazon S3</a:t>
            </a:r>
          </a:p>
        </p:txBody>
      </p:sp>
      <p:pic>
        <p:nvPicPr>
          <p:cNvPr id="11" name="Graphic 8">
            <a:extLst>
              <a:ext uri="{FF2B5EF4-FFF2-40B4-BE49-F238E27FC236}">
                <a16:creationId xmlns:a16="http://schemas.microsoft.com/office/drawing/2014/main" id="{99AE4C38-ABD3-490F-B1CC-EE4E3F141561}"/>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35195" y="1906203"/>
            <a:ext cx="82296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3">
            <a:extLst>
              <a:ext uri="{FF2B5EF4-FFF2-40B4-BE49-F238E27FC236}">
                <a16:creationId xmlns:a16="http://schemas.microsoft.com/office/drawing/2014/main" id="{390F43E5-68CC-45FA-A950-ACCF87AE5E89}"/>
              </a:ext>
            </a:extLst>
          </p:cNvPr>
          <p:cNvSpPr txBox="1">
            <a:spLocks/>
          </p:cNvSpPr>
          <p:nvPr/>
        </p:nvSpPr>
        <p:spPr>
          <a:xfrm>
            <a:off x="675075" y="3011296"/>
            <a:ext cx="2743200" cy="10385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chemeClr val="tx1">
                    <a:lumMod val="85000"/>
                    <a:lumOff val="15000"/>
                  </a:schemeClr>
                </a:solidFill>
              </a:rPr>
              <a:t>Amazon Simple Storage Service</a:t>
            </a:r>
            <a:br>
              <a:rPr lang="en-US" sz="2000" dirty="0">
                <a:solidFill>
                  <a:schemeClr val="tx1">
                    <a:lumMod val="85000"/>
                    <a:lumOff val="15000"/>
                  </a:schemeClr>
                </a:solidFill>
              </a:rPr>
            </a:br>
            <a:r>
              <a:rPr lang="en-US" sz="2000" dirty="0">
                <a:solidFill>
                  <a:schemeClr val="tx1">
                    <a:lumMod val="85000"/>
                    <a:lumOff val="15000"/>
                  </a:schemeClr>
                </a:solidFill>
              </a:rPr>
              <a:t>(Amazon S3)</a:t>
            </a:r>
          </a:p>
        </p:txBody>
      </p:sp>
      <p:sp>
        <p:nvSpPr>
          <p:cNvPr id="10" name="Rectangle 9">
            <a:extLst>
              <a:ext uri="{FF2B5EF4-FFF2-40B4-BE49-F238E27FC236}">
                <a16:creationId xmlns:a16="http://schemas.microsoft.com/office/drawing/2014/main" id="{372CE209-0367-4FFE-A624-03B5230E660C}"/>
              </a:ext>
              <a:ext uri="{C183D7F6-B498-43B3-948B-1728B52AA6E4}">
                <adec:decorative xmlns:adec="http://schemas.microsoft.com/office/drawing/2017/decorative" val="1"/>
              </a:ext>
            </a:extLst>
          </p:cNvPr>
          <p:cNvSpPr/>
          <p:nvPr/>
        </p:nvSpPr>
        <p:spPr>
          <a:xfrm>
            <a:off x="675075" y="1612697"/>
            <a:ext cx="2743200" cy="27432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8EEB2974-4A9B-46C9-9115-DF82B371416C}"/>
              </a:ext>
            </a:extLst>
          </p:cNvPr>
          <p:cNvSpPr>
            <a:spLocks noGrp="1"/>
          </p:cNvSpPr>
          <p:nvPr>
            <p:ph type="body" sz="quarter" idx="17"/>
          </p:nvPr>
        </p:nvSpPr>
        <p:spPr>
          <a:xfrm>
            <a:off x="4154557" y="1612698"/>
            <a:ext cx="7600016" cy="1661182"/>
          </a:xfrm>
        </p:spPr>
        <p:txBody>
          <a:bodyPr/>
          <a:lstStyle/>
          <a:p>
            <a:r>
              <a:rPr lang="en-US" sz="2800" dirty="0"/>
              <a:t>Object storage service that offers </a:t>
            </a:r>
            <a:r>
              <a:rPr lang="en-US" sz="2800" dirty="0">
                <a:solidFill>
                  <a:schemeClr val="accent5"/>
                </a:solidFill>
              </a:rPr>
              <a:t>scalability</a:t>
            </a:r>
            <a:r>
              <a:rPr lang="en-US" sz="2800" dirty="0"/>
              <a:t>, data </a:t>
            </a:r>
            <a:r>
              <a:rPr lang="en-US" sz="2800" dirty="0">
                <a:solidFill>
                  <a:schemeClr val="accent5"/>
                </a:solidFill>
              </a:rPr>
              <a:t>availability</a:t>
            </a:r>
            <a:r>
              <a:rPr lang="en-US" sz="2800" dirty="0"/>
              <a:t>, </a:t>
            </a:r>
            <a:r>
              <a:rPr lang="en-US" sz="2800" dirty="0">
                <a:solidFill>
                  <a:schemeClr val="accent5"/>
                </a:solidFill>
              </a:rPr>
              <a:t>security</a:t>
            </a:r>
            <a:r>
              <a:rPr lang="en-US" sz="2800" dirty="0"/>
              <a:t>, and </a:t>
            </a:r>
            <a:r>
              <a:rPr lang="en-US" sz="2800" dirty="0">
                <a:solidFill>
                  <a:schemeClr val="accent5"/>
                </a:solidFill>
              </a:rPr>
              <a:t>performance</a:t>
            </a:r>
          </a:p>
        </p:txBody>
      </p:sp>
      <p:sp>
        <p:nvSpPr>
          <p:cNvPr id="13" name="Content Placeholder 12">
            <a:extLst>
              <a:ext uri="{FF2B5EF4-FFF2-40B4-BE49-F238E27FC236}">
                <a16:creationId xmlns:a16="http://schemas.microsoft.com/office/drawing/2014/main" id="{48749D8E-7B99-4344-8667-426897690178}"/>
              </a:ext>
            </a:extLst>
          </p:cNvPr>
          <p:cNvSpPr>
            <a:spLocks noGrp="1"/>
          </p:cNvSpPr>
          <p:nvPr>
            <p:ph idx="16"/>
          </p:nvPr>
        </p:nvSpPr>
        <p:spPr>
          <a:xfrm>
            <a:off x="4154557" y="3179974"/>
            <a:ext cx="7600016" cy="2176149"/>
          </a:xfrm>
        </p:spPr>
        <p:txBody>
          <a:bodyPr/>
          <a:lstStyle/>
          <a:p>
            <a:r>
              <a:rPr lang="en-US" sz="2400" dirty="0"/>
              <a:t>Designed for 99.999999999 percent (11 9s) of durability</a:t>
            </a:r>
          </a:p>
          <a:p>
            <a:r>
              <a:rPr lang="en-US" sz="2400" dirty="0"/>
              <a:t>Provides easy-to-use management features</a:t>
            </a:r>
          </a:p>
          <a:p>
            <a:r>
              <a:rPr lang="en-US" sz="2400" dirty="0"/>
              <a:t>Can respond to event triggers</a:t>
            </a:r>
          </a:p>
        </p:txBody>
      </p:sp>
      <p:sp>
        <p:nvSpPr>
          <p:cNvPr id="3" name="Slide Number Placeholder 2">
            <a:extLst>
              <a:ext uri="{FF2B5EF4-FFF2-40B4-BE49-F238E27FC236}">
                <a16:creationId xmlns:a16="http://schemas.microsoft.com/office/drawing/2014/main" id="{23686C2D-D131-4668-9B7D-93796DBE0560}"/>
              </a:ext>
            </a:extLst>
          </p:cNvPr>
          <p:cNvSpPr>
            <a:spLocks noGrp="1"/>
          </p:cNvSpPr>
          <p:nvPr>
            <p:ph type="sldNum" sz="quarter" idx="12"/>
          </p:nvPr>
        </p:nvSpPr>
        <p:spPr/>
        <p:txBody>
          <a:bodyPr/>
          <a:lstStyle/>
          <a:p>
            <a:fld id="{B6A95138-A96E-2F42-A959-2EFD44FE4AB7}" type="slidenum">
              <a:rPr lang="en-US" smtClean="0"/>
              <a:t>8</a:t>
            </a:fld>
            <a:endParaRPr lang="en-US"/>
          </a:p>
        </p:txBody>
      </p:sp>
    </p:spTree>
    <p:custDataLst>
      <p:tags r:id="rId1"/>
    </p:custDataLst>
    <p:extLst>
      <p:ext uri="{BB962C8B-B14F-4D97-AF65-F5344CB8AC3E}">
        <p14:creationId xmlns:p14="http://schemas.microsoft.com/office/powerpoint/2010/main" val="1710222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use cases</a:t>
            </a:r>
          </a:p>
        </p:txBody>
      </p:sp>
      <p:pic>
        <p:nvPicPr>
          <p:cNvPr id="5" name="Picture 4">
            <a:extLst>
              <a:ext uri="{FF2B5EF4-FFF2-40B4-BE49-F238E27FC236}">
                <a16:creationId xmlns:a16="http://schemas.microsoft.com/office/drawing/2014/main" id="{A693A713-8CEB-465E-99BB-AFD427C91A5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48837" y="3071629"/>
            <a:ext cx="881918" cy="881918"/>
          </a:xfrm>
          <a:prstGeom prst="rect">
            <a:avLst/>
          </a:prstGeom>
        </p:spPr>
      </p:pic>
      <p:sp>
        <p:nvSpPr>
          <p:cNvPr id="6" name="TextBox 5">
            <a:extLst>
              <a:ext uri="{FF2B5EF4-FFF2-40B4-BE49-F238E27FC236}">
                <a16:creationId xmlns:a16="http://schemas.microsoft.com/office/drawing/2014/main" id="{380BB4DC-1E21-9144-ADF7-3B6B5D59A4C3}"/>
              </a:ext>
            </a:extLst>
          </p:cNvPr>
          <p:cNvSpPr txBox="1"/>
          <p:nvPr/>
        </p:nvSpPr>
        <p:spPr>
          <a:xfrm>
            <a:off x="648789" y="4144180"/>
            <a:ext cx="2089442" cy="646331"/>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Content storage and distribution</a:t>
            </a:r>
          </a:p>
        </p:txBody>
      </p:sp>
      <p:pic>
        <p:nvPicPr>
          <p:cNvPr id="17" name="Graphic 39">
            <a:extLst>
              <a:ext uri="{FF2B5EF4-FFF2-40B4-BE49-F238E27FC236}">
                <a16:creationId xmlns:a16="http://schemas.microsoft.com/office/drawing/2014/main" id="{339199E9-2548-DB45-B86B-33BC5A86D44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1606" y="3071629"/>
            <a:ext cx="881918" cy="88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18FEDFA-4805-EC41-BB1D-DC7288ECA209}"/>
              </a:ext>
            </a:extLst>
          </p:cNvPr>
          <p:cNvSpPr txBox="1"/>
          <p:nvPr/>
        </p:nvSpPr>
        <p:spPr>
          <a:xfrm>
            <a:off x="2963566" y="4144180"/>
            <a:ext cx="2107474" cy="92333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Backup and restore, and archive</a:t>
            </a:r>
          </a:p>
        </p:txBody>
      </p:sp>
      <p:pic>
        <p:nvPicPr>
          <p:cNvPr id="13" name="Picture 12">
            <a:extLst>
              <a:ext uri="{FF2B5EF4-FFF2-40B4-BE49-F238E27FC236}">
                <a16:creationId xmlns:a16="http://schemas.microsoft.com/office/drawing/2014/main" id="{CF9298E5-6EC8-6744-9053-19ED04DA3A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5673" y="2916601"/>
            <a:ext cx="1191974" cy="1191974"/>
          </a:xfrm>
          <a:prstGeom prst="rect">
            <a:avLst/>
          </a:prstGeom>
        </p:spPr>
      </p:pic>
      <p:sp>
        <p:nvSpPr>
          <p:cNvPr id="8" name="TextBox 7">
            <a:extLst>
              <a:ext uri="{FF2B5EF4-FFF2-40B4-BE49-F238E27FC236}">
                <a16:creationId xmlns:a16="http://schemas.microsoft.com/office/drawing/2014/main" id="{25C888C7-326D-6C42-AAA5-485EF930B67A}"/>
              </a:ext>
            </a:extLst>
          </p:cNvPr>
          <p:cNvSpPr txBox="1"/>
          <p:nvPr/>
        </p:nvSpPr>
        <p:spPr>
          <a:xfrm>
            <a:off x="5296375" y="4144180"/>
            <a:ext cx="1850571" cy="92333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 lakes and big data analytics</a:t>
            </a:r>
          </a:p>
        </p:txBody>
      </p:sp>
      <p:pic>
        <p:nvPicPr>
          <p:cNvPr id="14" name="Picture 13">
            <a:extLst>
              <a:ext uri="{FF2B5EF4-FFF2-40B4-BE49-F238E27FC236}">
                <a16:creationId xmlns:a16="http://schemas.microsoft.com/office/drawing/2014/main" id="{B4D50499-7ABC-734E-8BC1-B6B8AE894BD3}"/>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67293" y="3010618"/>
            <a:ext cx="1003941" cy="1003941"/>
          </a:xfrm>
          <a:prstGeom prst="rect">
            <a:avLst/>
          </a:prstGeom>
        </p:spPr>
      </p:pic>
      <p:sp>
        <p:nvSpPr>
          <p:cNvPr id="9" name="TextBox 8">
            <a:extLst>
              <a:ext uri="{FF2B5EF4-FFF2-40B4-BE49-F238E27FC236}">
                <a16:creationId xmlns:a16="http://schemas.microsoft.com/office/drawing/2014/main" id="{2278304C-D7D8-C248-8CF0-867DA105B18F}"/>
              </a:ext>
            </a:extLst>
          </p:cNvPr>
          <p:cNvSpPr txBox="1"/>
          <p:nvPr/>
        </p:nvSpPr>
        <p:spPr>
          <a:xfrm>
            <a:off x="7372281" y="4144180"/>
            <a:ext cx="1793966" cy="646331"/>
          </a:xfrm>
          <a:prstGeom prst="rect">
            <a:avLst/>
          </a:prstGeom>
          <a:noFill/>
        </p:spPr>
        <p:txBody>
          <a:bodyPr wrap="square" rtlCol="0">
            <a:spAutoFit/>
          </a:bodyPr>
          <a:lstStyle/>
          <a:p>
            <a:pPr algn="ct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Disaster recovery (DR)</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85778516-0075-C845-873B-B5FAA01AE9BF}"/>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06154" y="2951346"/>
            <a:ext cx="1122484" cy="1122484"/>
          </a:xfrm>
          <a:prstGeom prst="rect">
            <a:avLst/>
          </a:prstGeom>
        </p:spPr>
      </p:pic>
      <p:sp>
        <p:nvSpPr>
          <p:cNvPr id="10" name="TextBox 9">
            <a:extLst>
              <a:ext uri="{FF2B5EF4-FFF2-40B4-BE49-F238E27FC236}">
                <a16:creationId xmlns:a16="http://schemas.microsoft.com/office/drawing/2014/main" id="{D783026A-9FAD-6047-A6EF-557B0BBA6CC0}"/>
              </a:ext>
            </a:extLst>
          </p:cNvPr>
          <p:cNvSpPr txBox="1"/>
          <p:nvPr/>
        </p:nvSpPr>
        <p:spPr>
          <a:xfrm>
            <a:off x="9391581" y="4144180"/>
            <a:ext cx="2151630" cy="646331"/>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Static website hosting</a:t>
            </a:r>
          </a:p>
        </p:txBody>
      </p:sp>
      <p:sp>
        <p:nvSpPr>
          <p:cNvPr id="4" name="Slide Number Placeholder 3">
            <a:extLst>
              <a:ext uri="{FF2B5EF4-FFF2-40B4-BE49-F238E27FC236}">
                <a16:creationId xmlns:a16="http://schemas.microsoft.com/office/drawing/2014/main" id="{B985F980-6CC3-4F74-9B42-96373959BC88}"/>
              </a:ext>
            </a:extLst>
          </p:cNvPr>
          <p:cNvSpPr>
            <a:spLocks noGrp="1"/>
          </p:cNvSpPr>
          <p:nvPr>
            <p:ph type="sldNum" sz="quarter" idx="12"/>
          </p:nvPr>
        </p:nvSpPr>
        <p:spPr/>
        <p:txBody>
          <a:bodyPr/>
          <a:lstStyle/>
          <a:p>
            <a:fld id="{B6A95138-A96E-2F42-A959-2EFD44FE4AB7}" type="slidenum">
              <a:rPr lang="en-US" smtClean="0"/>
              <a:t>9</a:t>
            </a:fld>
            <a:endParaRPr lang="en-US"/>
          </a:p>
        </p:txBody>
      </p:sp>
    </p:spTree>
    <p:custDataLst>
      <p:tags r:id="rId1"/>
    </p:custDataLst>
    <p:extLst>
      <p:ext uri="{BB962C8B-B14F-4D97-AF65-F5344CB8AC3E}">
        <p14:creationId xmlns:p14="http://schemas.microsoft.com/office/powerpoint/2010/main" val="27722985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31065</TotalTime>
  <Words>7510</Words>
  <Application>Microsoft Office PowerPoint</Application>
  <PresentationFormat>Widescreen</PresentationFormat>
  <Paragraphs>628</Paragraphs>
  <Slides>46</Slides>
  <Notes>46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Amazon Ember</vt:lpstr>
      <vt:lpstr>Amazon Ember Light</vt:lpstr>
      <vt:lpstr>Arial</vt:lpstr>
      <vt:lpstr>Calibri</vt:lpstr>
      <vt:lpstr>Consolas</vt:lpstr>
      <vt:lpstr>Courier New</vt:lpstr>
      <vt:lpstr>Lucida Console</vt:lpstr>
      <vt:lpstr>Office Theme</vt:lpstr>
      <vt:lpstr>Module 3: Developing Storage Solutions</vt:lpstr>
      <vt:lpstr>Section 1: Introduction</vt:lpstr>
      <vt:lpstr>Module objectives</vt:lpstr>
      <vt:lpstr>Module overview</vt:lpstr>
      <vt:lpstr>Café business requirement</vt:lpstr>
      <vt:lpstr>Amazon S3 as part of developing a cloud application</vt:lpstr>
      <vt:lpstr>Section 2: Introducing Amazon S3</vt:lpstr>
      <vt:lpstr>Amazon S3</vt:lpstr>
      <vt:lpstr>Amazon S3 use cases</vt:lpstr>
      <vt:lpstr>Amazon S3 components</vt:lpstr>
      <vt:lpstr>Section 2 key takeaways</vt:lpstr>
      <vt:lpstr>Section 3: Creating S3 buckets</vt:lpstr>
      <vt:lpstr>S3 bucket names</vt:lpstr>
      <vt:lpstr>Amazon S3 bucket Regions</vt:lpstr>
      <vt:lpstr>Accessing buckets: Bucket URLs</vt:lpstr>
      <vt:lpstr>Creating folder structure in buckets: Using prefixes</vt:lpstr>
      <vt:lpstr>Section 3 key takeaways</vt:lpstr>
      <vt:lpstr>Section 4: Working with S3 objects</vt:lpstr>
      <vt:lpstr>Object metadata</vt:lpstr>
      <vt:lpstr>PUT object</vt:lpstr>
      <vt:lpstr>PUT object: Code</vt:lpstr>
      <vt:lpstr>GET object</vt:lpstr>
      <vt:lpstr>SELECT object</vt:lpstr>
      <vt:lpstr>Versioning</vt:lpstr>
      <vt:lpstr>DELETE object: Versioning disabled</vt:lpstr>
      <vt:lpstr>DELETE Object: Versioning enabled</vt:lpstr>
      <vt:lpstr>Section 4 key takeaways</vt:lpstr>
      <vt:lpstr>Section 5: Protecting data and managing access to Amazon S3 resources</vt:lpstr>
      <vt:lpstr>Data encryption</vt:lpstr>
      <vt:lpstr>Identity-based policies and resource-based policies</vt:lpstr>
      <vt:lpstr>Access control lists (ACLs) </vt:lpstr>
      <vt:lpstr>Bucket policies</vt:lpstr>
      <vt:lpstr>Presigned URLs</vt:lpstr>
      <vt:lpstr>Cross-origin resource sharing (CORS)</vt:lpstr>
      <vt:lpstr>Section 5 key takeaways</vt:lpstr>
      <vt:lpstr>Lab 3.1:  Working with Amazon S3  </vt:lpstr>
      <vt:lpstr>Lab: Tasks</vt:lpstr>
      <vt:lpstr>Begin Lab 3.1: Working with Amazon S3</vt:lpstr>
      <vt:lpstr>Lab debrief:  Key takeaways</vt:lpstr>
      <vt:lpstr>Module wrap-up</vt:lpstr>
      <vt:lpstr>Module summary </vt:lpstr>
      <vt:lpstr>Complete the knowledge check</vt:lpstr>
      <vt:lpstr>Sample exam question</vt:lpstr>
      <vt:lpstr>Thank you</vt:lpstr>
      <vt:lpstr>Amazon S3 as part of developing a cloud application</vt:lpstr>
      <vt:lpstr>Presigned 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Raymond, Patty</cp:lastModifiedBy>
  <cp:revision>570</cp:revision>
  <cp:lastPrinted>2018-12-10T23:37:28Z</cp:lastPrinted>
  <dcterms:created xsi:type="dcterms:W3CDTF">2019-09-16T17:01:53Z</dcterms:created>
  <dcterms:modified xsi:type="dcterms:W3CDTF">2021-11-19T17:48:10Z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